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Open Sans Extra Bold" charset="1" panose="020B0906030804020204"/>
      <p:regular r:id="rId28"/>
    </p:embeddedFont>
    <p:embeddedFont>
      <p:font typeface="Poppins" charset="1" panose="00000500000000000000"/>
      <p:regular r:id="rId29"/>
    </p:embeddedFont>
    <p:embeddedFont>
      <p:font typeface="Poppins Bold" charset="1" panose="000008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notesSlides/notesSlide2.xml" Type="http://schemas.openxmlformats.org/officeDocument/2006/relationships/notesSlide"/><Relationship Id="rId35" Target="notesSlides/notesSlide3.xml" Type="http://schemas.openxmlformats.org/officeDocument/2006/relationships/notesSlide"/><Relationship Id="rId36" Target="notesSlides/notesSlide4.xml" Type="http://schemas.openxmlformats.org/officeDocument/2006/relationships/notesSlide"/><Relationship Id="rId37" Target="notesSlides/notesSlide5.xml" Type="http://schemas.openxmlformats.org/officeDocument/2006/relationships/notesSlide"/><Relationship Id="rId38" Target="notesSlides/notesSlide6.xml" Type="http://schemas.openxmlformats.org/officeDocument/2006/relationships/notesSlide"/><Relationship Id="rId39" Target="notesSlides/notesSlide7.xml" Type="http://schemas.openxmlformats.org/officeDocument/2006/relationships/notesSlide"/><Relationship Id="rId4" Target="theme/theme1.xml" Type="http://schemas.openxmlformats.org/officeDocument/2006/relationships/theme"/><Relationship Id="rId40" Target="notesSlides/notesSlide8.xml" Type="http://schemas.openxmlformats.org/officeDocument/2006/relationships/notesSlide"/><Relationship Id="rId41" Target="notesSlides/notesSlide9.xml" Type="http://schemas.openxmlformats.org/officeDocument/2006/relationships/notesSlide"/><Relationship Id="rId42" Target="notesSlides/notesSlide10.xml" Type="http://schemas.openxmlformats.org/officeDocument/2006/relationships/notesSlide"/><Relationship Id="rId43" Target="notesSlides/notesSlide11.xml" Type="http://schemas.openxmlformats.org/officeDocument/2006/relationships/notesSlide"/><Relationship Id="rId44" Target="notesSlides/notesSlide12.xml" Type="http://schemas.openxmlformats.org/officeDocument/2006/relationships/notesSlide"/><Relationship Id="rId45" Target="notesSlides/notesSlide13.xml" Type="http://schemas.openxmlformats.org/officeDocument/2006/relationships/notesSlide"/><Relationship Id="rId46" Target="notesSlides/notesSlide1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Understanding the target audience is important for Sadapay as it will ensure that the marketing efforts are directed towards the people who are most likely to engage with the brand.</a:t>
            </a:r>
          </a:p>
          <a:p>
            <a:r>
              <a:rPr lang="en-US"/>
              <a:t/>
            </a:r>
          </a:p>
          <a:p>
            <a:r>
              <a:rPr lang="en-US"/>
              <a:t>Demographics:</a:t>
            </a:r>
          </a:p>
          <a:p>
            <a:r>
              <a:rPr lang="en-US"/>
              <a:t>So, the target audience includes tech enthusiasts, young professionals, and freelancers aged 25-40, typically residing in urban or suburban areas. </a:t>
            </a:r>
          </a:p>
          <a:p>
            <a:r>
              <a:rPr lang="en-US"/>
              <a:t/>
            </a:r>
          </a:p>
          <a:p>
            <a:r>
              <a:rPr lang="en-US"/>
              <a:t>Needs:</a:t>
            </a:r>
          </a:p>
          <a:p>
            <a:r>
              <a:rPr lang="en-US"/>
              <a:t>They seek convenient, secure, and efficient digital payment solutions</a:t>
            </a:r>
          </a:p>
          <a:p>
            <a:r>
              <a:rPr lang="en-US"/>
              <a:t/>
            </a:r>
          </a:p>
          <a:p>
            <a:r>
              <a:rPr lang="en-US"/>
              <a:t>Pain Points:</a:t>
            </a:r>
          </a:p>
          <a:p>
            <a:r>
              <a:rPr lang="en-US"/>
              <a:t>but may face issues with the security and speed of digital wallet services.</a:t>
            </a:r>
          </a:p>
          <a:p>
            <a:r>
              <a:rPr lang="en-US"/>
              <a:t/>
            </a:r>
          </a:p>
          <a:p>
            <a:r>
              <a:rPr lang="en-US"/>
              <a:t>Understanding and addressing these demographics, needs, and pain points are crucial for Sadapay to effectively engage and attract its target audience.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Firstly, we conducted thorough research to understand our target audience's preferences, behaviors, and main points. Using data analytics and segmentation strategies, we personalized our email content to deliver relevant and compelling messages to different audience segments. Additionally, we focused on crafting visually appealing email templates with subject lines and  elements to get recipients' attention. Through testing email and optimization, we refined our email campaigns based on performance metrics and recipient feedback, ensuring ongoing improvement and effectiveness. Overall, our goal was to leverage the power of email marketing to, foster customer relationships, and drive meaningful results for Sadapay.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conclude our report by addressing the identified gaps and innovative strategies across various digital channels, Sadapay can strengthen its position in Pakistan's competitive fintech sector and drive sustainable growth. </a:t>
            </a:r>
          </a:p>
          <a:p>
            <a:r>
              <a:rPr lang="en-US"/>
              <a:t>Our report highlights the importance of engaging with the target audience through social media platforms like Facebook and Instagram, optimizing content to resonate with user interests, and leveraging data analytics to drive informed decision-making, using seo,ppc,email marketing strategies . </a:t>
            </a:r>
          </a:p>
          <a:p>
            <a:r>
              <a:rPr lang="en-US"/>
              <a:t/>
            </a:r>
          </a:p>
          <a:p>
            <a:r>
              <a:rPr lang="en-US"/>
              <a:t>Through the implementation of the strategies, Sadapay can overcome existing challenges, expand its reach, and solidify its reputation as a trusted and innovative digital banking solution in Pakistan. By staying agile, responsive to market dynamics, and focused on delivering exceptional customer experiences, Sadapay is well-positioned to achieve its growth objectives and establish itself as a leader in the digital finance landscape.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one of the personas we created using HubSpot which addresses demographics, needs and pain points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onwards, this graph shows that most of the Sadapay's website traffic originates directly from search engines whereas organic or paid traffic, representing users who discover Sadapay through search engine result pages, are in a much much lesser amount. </a:t>
            </a:r>
          </a:p>
          <a:p>
            <a:r>
              <a:rPr lang="en-US"/>
              <a:t/>
            </a:r>
          </a:p>
          <a:p>
            <a:r>
              <a:rPr lang="en-US"/>
              <a:t>Furthermore, with an authority score of 31, there is plenty of room for improvement in Sadapay's search engine visibility.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Coming to the seach engine optimization strategy, we recommend improving XML sitemaps so that search engine's can find the pages much more easily. </a:t>
            </a:r>
          </a:p>
          <a:p>
            <a:r>
              <a:rPr lang="en-US"/>
              <a:t/>
            </a:r>
          </a:p>
          <a:p>
            <a:r>
              <a:rPr lang="en-US"/>
              <a:t>Seconldy, We also recommend integrating keywords such as "Best digital wallet services for secure transactions in Pakistan" and "reliable e-wallets in Pakistan" in the titles, descriptions, and content. </a:t>
            </a:r>
          </a:p>
          <a:p>
            <a:r>
              <a:rPr lang="en-US"/>
              <a:t/>
            </a:r>
          </a:p>
          <a:p>
            <a:r>
              <a:rPr lang="en-US"/>
              <a:t>Finally, we recommend Sadapay to reach out to other high authority websites to link back to Sadapay's site, increasing its credibility.</a:t>
            </a:r>
          </a:p>
          <a:p>
            <a:r>
              <a:rPr lang="en-US"/>
              <a:t/>
            </a:r>
          </a:p>
          <a:p>
            <a:r>
              <a:rPr lang="en-US"/>
              <a:t>Short-Tail Keywords: "digital wallet services," "mobile payment solutions," "online money transfer," "cashless transactions", "secure e-wallets</a:t>
            </a:r>
          </a:p>
          <a:p>
            <a:r>
              <a:rPr lang="en-US"/>
              <a:t/>
            </a:r>
          </a:p>
          <a:p>
            <a:r>
              <a:rPr lang="en-US"/>
              <a:t>Long-Tail Keywords: "Best digital wallet services for secure transactions in Pakistan", "Top mobile payment solutions with instant transfers in Pakistan", "Convenient online money transfer apps for seamless transactions", "Secure cashless payment options for consumers in Pakistan", "Reliable e-wallets for hassle-free transactions in Pakistan.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Lastly coming to the PPC strategy, we used Google Ads to show our implementation.  Our strategy involves crafting compelling headlines and descriptions to capture attention of our target audience. The keywords we used are shown in the slide.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30.jpeg" Type="http://schemas.openxmlformats.org/officeDocument/2006/relationships/image"/><Relationship Id="rId6" Target="../media/VAGFGTjQM7c.mp4" Type="http://schemas.openxmlformats.org/officeDocument/2006/relationships/video"/><Relationship Id="rId7" Target="../media/VAGFGTjQM7c.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6.jpe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9703562" y="4840412"/>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D0B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47857" y="-643475"/>
            <a:ext cx="1286950" cy="12869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D0B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929195" y="8389571"/>
            <a:ext cx="3735531" cy="37355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28700" y="1572195"/>
            <a:ext cx="3377766" cy="3268218"/>
          </a:xfrm>
          <a:custGeom>
            <a:avLst/>
            <a:gdLst/>
            <a:ahLst/>
            <a:cxnLst/>
            <a:rect r="r" b="b" t="t" l="l"/>
            <a:pathLst>
              <a:path h="3268218" w="3377766">
                <a:moveTo>
                  <a:pt x="0" y="0"/>
                </a:moveTo>
                <a:lnTo>
                  <a:pt x="3377766" y="0"/>
                </a:lnTo>
                <a:lnTo>
                  <a:pt x="3377766" y="3268217"/>
                </a:lnTo>
                <a:lnTo>
                  <a:pt x="0" y="3268217"/>
                </a:lnTo>
                <a:lnTo>
                  <a:pt x="0" y="0"/>
                </a:lnTo>
                <a:close/>
              </a:path>
            </a:pathLst>
          </a:custGeom>
          <a:blipFill>
            <a:blip r:embed="rId2"/>
            <a:stretch>
              <a:fillRect l="0" t="-3270" r="-3086" b="-3270"/>
            </a:stretch>
          </a:blipFill>
        </p:spPr>
      </p:sp>
      <p:sp>
        <p:nvSpPr>
          <p:cNvPr name="TextBox 12" id="12"/>
          <p:cNvSpPr txBox="true"/>
          <p:nvPr/>
        </p:nvSpPr>
        <p:spPr>
          <a:xfrm rot="0">
            <a:off x="4957083" y="2160141"/>
            <a:ext cx="6645639" cy="1882774"/>
          </a:xfrm>
          <a:prstGeom prst="rect">
            <a:avLst/>
          </a:prstGeom>
        </p:spPr>
        <p:txBody>
          <a:bodyPr anchor="t" rtlCol="false" tIns="0" lIns="0" bIns="0" rIns="0">
            <a:spAutoFit/>
          </a:bodyPr>
          <a:lstStyle/>
          <a:p>
            <a:pPr algn="l">
              <a:lnSpc>
                <a:spcPts val="15400"/>
              </a:lnSpc>
              <a:spcBef>
                <a:spcPct val="0"/>
              </a:spcBef>
            </a:pPr>
            <a:r>
              <a:rPr lang="en-US" sz="11000">
                <a:solidFill>
                  <a:srgbClr val="4BD0BA"/>
                </a:solidFill>
                <a:latin typeface="Open Sans Extra Bold"/>
              </a:rPr>
              <a:t>Sada</a:t>
            </a:r>
            <a:r>
              <a:rPr lang="en-US" sz="11000">
                <a:solidFill>
                  <a:srgbClr val="F78461"/>
                </a:solidFill>
                <a:latin typeface="Open Sans Extra Bold"/>
              </a:rPr>
              <a:t>Pay</a:t>
            </a:r>
          </a:p>
        </p:txBody>
      </p:sp>
      <p:sp>
        <p:nvSpPr>
          <p:cNvPr name="TextBox 13" id="13"/>
          <p:cNvSpPr txBox="true"/>
          <p:nvPr/>
        </p:nvSpPr>
        <p:spPr>
          <a:xfrm rot="0">
            <a:off x="1806336" y="5057775"/>
            <a:ext cx="8288543" cy="1690370"/>
          </a:xfrm>
          <a:prstGeom prst="rect">
            <a:avLst/>
          </a:prstGeom>
        </p:spPr>
        <p:txBody>
          <a:bodyPr anchor="t" rtlCol="false" tIns="0" lIns="0" bIns="0" rIns="0">
            <a:spAutoFit/>
          </a:bodyPr>
          <a:lstStyle/>
          <a:p>
            <a:pPr algn="l">
              <a:lnSpc>
                <a:spcPts val="4480"/>
              </a:lnSpc>
            </a:pPr>
            <a:r>
              <a:rPr lang="en-US" sz="3200" spc="-64">
                <a:solidFill>
                  <a:srgbClr val="051D40"/>
                </a:solidFill>
                <a:latin typeface="Poppins"/>
              </a:rPr>
              <a:t>Industry: Digital Wallets</a:t>
            </a:r>
          </a:p>
          <a:p>
            <a:pPr algn="l">
              <a:lnSpc>
                <a:spcPts val="4480"/>
              </a:lnSpc>
              <a:spcBef>
                <a:spcPct val="0"/>
              </a:spcBef>
            </a:pPr>
            <a:r>
              <a:rPr lang="en-US" sz="3200" spc="-64">
                <a:solidFill>
                  <a:srgbClr val="051D40"/>
                </a:solidFill>
                <a:latin typeface="Poppins"/>
              </a:rPr>
              <a:t>Made By: Mahad, Zuha, Fahad, Shayan, Areeb, Wahaj</a:t>
            </a:r>
          </a:p>
        </p:txBody>
      </p:sp>
      <p:grpSp>
        <p:nvGrpSpPr>
          <p:cNvPr name="Group 14" id="14"/>
          <p:cNvGrpSpPr/>
          <p:nvPr/>
        </p:nvGrpSpPr>
        <p:grpSpPr>
          <a:xfrm rot="0">
            <a:off x="15946011" y="-1365840"/>
            <a:ext cx="3735531" cy="37355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07842" y="-1797460"/>
            <a:ext cx="7036542" cy="13881919"/>
            <a:chOff x="0" y="0"/>
            <a:chExt cx="411996" cy="812800"/>
          </a:xfrm>
        </p:grpSpPr>
        <p:sp>
          <p:nvSpPr>
            <p:cNvPr name="Freeform 3" id="3"/>
            <p:cNvSpPr/>
            <p:nvPr/>
          </p:nvSpPr>
          <p:spPr>
            <a:xfrm flipH="false" flipV="false" rot="0">
              <a:off x="0" y="0"/>
              <a:ext cx="411996" cy="812800"/>
            </a:xfrm>
            <a:custGeom>
              <a:avLst/>
              <a:gdLst/>
              <a:ahLst/>
              <a:cxnLst/>
              <a:rect r="r" b="b" t="t" l="l"/>
              <a:pathLst>
                <a:path h="812800" w="411996">
                  <a:moveTo>
                    <a:pt x="205998" y="0"/>
                  </a:moveTo>
                  <a:cubicBezTo>
                    <a:pt x="92229" y="0"/>
                    <a:pt x="0" y="181951"/>
                    <a:pt x="0" y="406400"/>
                  </a:cubicBezTo>
                  <a:cubicBezTo>
                    <a:pt x="0" y="630849"/>
                    <a:pt x="92229" y="812800"/>
                    <a:pt x="205998" y="812800"/>
                  </a:cubicBezTo>
                  <a:cubicBezTo>
                    <a:pt x="319768" y="812800"/>
                    <a:pt x="411996" y="630849"/>
                    <a:pt x="411996" y="406400"/>
                  </a:cubicBezTo>
                  <a:cubicBezTo>
                    <a:pt x="411996" y="181951"/>
                    <a:pt x="319768" y="0"/>
                    <a:pt x="205998" y="0"/>
                  </a:cubicBezTo>
                  <a:close/>
                </a:path>
              </a:pathLst>
            </a:custGeom>
            <a:solidFill>
              <a:srgbClr val="4BD0BA"/>
            </a:solidFill>
          </p:spPr>
        </p:sp>
        <p:sp>
          <p:nvSpPr>
            <p:cNvPr name="TextBox 4" id="4"/>
            <p:cNvSpPr txBox="true"/>
            <p:nvPr/>
          </p:nvSpPr>
          <p:spPr>
            <a:xfrm>
              <a:off x="38625" y="38100"/>
              <a:ext cx="334747"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126456" y="3320274"/>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15073673" y="-2978548"/>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174097" y="7277987"/>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0">
            <a:off x="8272267" y="2468721"/>
            <a:ext cx="6951971" cy="3941431"/>
          </a:xfrm>
          <a:custGeom>
            <a:avLst/>
            <a:gdLst/>
            <a:ahLst/>
            <a:cxnLst/>
            <a:rect r="r" b="b" t="t" l="l"/>
            <a:pathLst>
              <a:path h="3941431" w="6951971">
                <a:moveTo>
                  <a:pt x="0" y="0"/>
                </a:moveTo>
                <a:lnTo>
                  <a:pt x="6951970" y="0"/>
                </a:lnTo>
                <a:lnTo>
                  <a:pt x="6951970" y="3941431"/>
                </a:lnTo>
                <a:lnTo>
                  <a:pt x="0" y="3941431"/>
                </a:lnTo>
                <a:lnTo>
                  <a:pt x="0" y="0"/>
                </a:lnTo>
                <a:close/>
              </a:path>
            </a:pathLst>
          </a:custGeom>
          <a:blipFill>
            <a:blip r:embed="rId5"/>
            <a:stretch>
              <a:fillRect l="0" t="0" r="0" b="0"/>
            </a:stretch>
          </a:blipFill>
        </p:spPr>
      </p:sp>
      <p:sp>
        <p:nvSpPr>
          <p:cNvPr name="Freeform 11" id="11"/>
          <p:cNvSpPr/>
          <p:nvPr/>
        </p:nvSpPr>
        <p:spPr>
          <a:xfrm flipH="false" flipV="false" rot="0">
            <a:off x="9144000" y="6822720"/>
            <a:ext cx="5242688" cy="2652551"/>
          </a:xfrm>
          <a:custGeom>
            <a:avLst/>
            <a:gdLst/>
            <a:ahLst/>
            <a:cxnLst/>
            <a:rect r="r" b="b" t="t" l="l"/>
            <a:pathLst>
              <a:path h="2652551" w="5242688">
                <a:moveTo>
                  <a:pt x="0" y="0"/>
                </a:moveTo>
                <a:lnTo>
                  <a:pt x="5242688" y="0"/>
                </a:lnTo>
                <a:lnTo>
                  <a:pt x="5242688" y="2652550"/>
                </a:lnTo>
                <a:lnTo>
                  <a:pt x="0" y="2652550"/>
                </a:lnTo>
                <a:lnTo>
                  <a:pt x="0" y="0"/>
                </a:lnTo>
                <a:close/>
              </a:path>
            </a:pathLst>
          </a:custGeom>
          <a:blipFill>
            <a:blip r:embed="rId6"/>
            <a:stretch>
              <a:fillRect l="0" t="0" r="0" b="0"/>
            </a:stretch>
          </a:blipFill>
        </p:spPr>
      </p:sp>
      <p:sp>
        <p:nvSpPr>
          <p:cNvPr name="TextBox 12" id="12"/>
          <p:cNvSpPr txBox="true"/>
          <p:nvPr/>
        </p:nvSpPr>
        <p:spPr>
          <a:xfrm rot="0">
            <a:off x="3698650" y="3234549"/>
            <a:ext cx="5445350" cy="1128395"/>
          </a:xfrm>
          <a:prstGeom prst="rect">
            <a:avLst/>
          </a:prstGeom>
        </p:spPr>
        <p:txBody>
          <a:bodyPr anchor="t" rtlCol="false" tIns="0" lIns="0" bIns="0" rIns="0">
            <a:spAutoFit/>
          </a:bodyPr>
          <a:lstStyle/>
          <a:p>
            <a:pPr algn="l">
              <a:lnSpc>
                <a:spcPts val="4480"/>
              </a:lnSpc>
            </a:pPr>
            <a:r>
              <a:rPr lang="en-US" sz="3200" spc="-64">
                <a:solidFill>
                  <a:srgbClr val="000000"/>
                </a:solidFill>
                <a:latin typeface="Poppins"/>
              </a:rPr>
              <a:t>Used Google Display Network tool</a:t>
            </a:r>
          </a:p>
        </p:txBody>
      </p:sp>
      <p:sp>
        <p:nvSpPr>
          <p:cNvPr name="TextBox 13" id="13"/>
          <p:cNvSpPr txBox="true"/>
          <p:nvPr/>
        </p:nvSpPr>
        <p:spPr>
          <a:xfrm rot="0">
            <a:off x="2269363" y="3544827"/>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01</a:t>
            </a:r>
          </a:p>
        </p:txBody>
      </p:sp>
      <p:sp>
        <p:nvSpPr>
          <p:cNvPr name="TextBox 14" id="14"/>
          <p:cNvSpPr txBox="true"/>
          <p:nvPr/>
        </p:nvSpPr>
        <p:spPr>
          <a:xfrm rot="0">
            <a:off x="3124539" y="942975"/>
            <a:ext cx="985363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154963"/>
                </a:solidFill>
                <a:latin typeface="Open Sans Extra Bold"/>
              </a:rPr>
              <a:t>Display and Video Advertising </a:t>
            </a:r>
          </a:p>
        </p:txBody>
      </p:sp>
      <p:sp>
        <p:nvSpPr>
          <p:cNvPr name="TextBox 15" id="15"/>
          <p:cNvSpPr txBox="true"/>
          <p:nvPr/>
        </p:nvSpPr>
        <p:spPr>
          <a:xfrm rot="0">
            <a:off x="2269363" y="7478646"/>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02</a:t>
            </a:r>
          </a:p>
        </p:txBody>
      </p:sp>
      <p:sp>
        <p:nvSpPr>
          <p:cNvPr name="TextBox 16" id="16"/>
          <p:cNvSpPr txBox="true"/>
          <p:nvPr/>
        </p:nvSpPr>
        <p:spPr>
          <a:xfrm rot="0">
            <a:off x="3698650" y="7259214"/>
            <a:ext cx="4744646" cy="1128395"/>
          </a:xfrm>
          <a:prstGeom prst="rect">
            <a:avLst/>
          </a:prstGeom>
        </p:spPr>
        <p:txBody>
          <a:bodyPr anchor="t" rtlCol="false" tIns="0" lIns="0" bIns="0" rIns="0">
            <a:spAutoFit/>
          </a:bodyPr>
          <a:lstStyle/>
          <a:p>
            <a:pPr algn="l">
              <a:lnSpc>
                <a:spcPts val="4480"/>
              </a:lnSpc>
            </a:pPr>
            <a:r>
              <a:rPr lang="en-US" sz="3200" spc="-64">
                <a:solidFill>
                  <a:srgbClr val="000000"/>
                </a:solidFill>
                <a:latin typeface="Poppins"/>
              </a:rPr>
              <a:t>Campaign objective: </a:t>
            </a:r>
            <a:r>
              <a:rPr lang="en-US" sz="3200" spc="-64">
                <a:solidFill>
                  <a:srgbClr val="000000"/>
                </a:solidFill>
                <a:latin typeface="Poppins Bold"/>
              </a:rPr>
              <a:t>Leads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07842" y="-1797460"/>
            <a:ext cx="7036542" cy="13881919"/>
            <a:chOff x="0" y="0"/>
            <a:chExt cx="411996" cy="812800"/>
          </a:xfrm>
        </p:grpSpPr>
        <p:sp>
          <p:nvSpPr>
            <p:cNvPr name="Freeform 3" id="3"/>
            <p:cNvSpPr/>
            <p:nvPr/>
          </p:nvSpPr>
          <p:spPr>
            <a:xfrm flipH="false" flipV="false" rot="0">
              <a:off x="0" y="0"/>
              <a:ext cx="411996" cy="812800"/>
            </a:xfrm>
            <a:custGeom>
              <a:avLst/>
              <a:gdLst/>
              <a:ahLst/>
              <a:cxnLst/>
              <a:rect r="r" b="b" t="t" l="l"/>
              <a:pathLst>
                <a:path h="812800" w="411996">
                  <a:moveTo>
                    <a:pt x="205998" y="0"/>
                  </a:moveTo>
                  <a:cubicBezTo>
                    <a:pt x="92229" y="0"/>
                    <a:pt x="0" y="181951"/>
                    <a:pt x="0" y="406400"/>
                  </a:cubicBezTo>
                  <a:cubicBezTo>
                    <a:pt x="0" y="630849"/>
                    <a:pt x="92229" y="812800"/>
                    <a:pt x="205998" y="812800"/>
                  </a:cubicBezTo>
                  <a:cubicBezTo>
                    <a:pt x="319768" y="812800"/>
                    <a:pt x="411996" y="630849"/>
                    <a:pt x="411996" y="406400"/>
                  </a:cubicBezTo>
                  <a:cubicBezTo>
                    <a:pt x="411996" y="181951"/>
                    <a:pt x="319768" y="0"/>
                    <a:pt x="205998" y="0"/>
                  </a:cubicBezTo>
                  <a:close/>
                </a:path>
              </a:pathLst>
            </a:custGeom>
            <a:solidFill>
              <a:srgbClr val="4BD0BA"/>
            </a:solidFill>
          </p:spPr>
        </p:sp>
        <p:sp>
          <p:nvSpPr>
            <p:cNvPr name="TextBox 4" id="4"/>
            <p:cNvSpPr txBox="true"/>
            <p:nvPr/>
          </p:nvSpPr>
          <p:spPr>
            <a:xfrm>
              <a:off x="38625" y="38100"/>
              <a:ext cx="334747"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126456" y="3320274"/>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15073673" y="-2978548"/>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174097" y="7277987"/>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0">
            <a:off x="8739734" y="2211779"/>
            <a:ext cx="5284998" cy="3889361"/>
          </a:xfrm>
          <a:custGeom>
            <a:avLst/>
            <a:gdLst/>
            <a:ahLst/>
            <a:cxnLst/>
            <a:rect r="r" b="b" t="t" l="l"/>
            <a:pathLst>
              <a:path h="3889361" w="5284998">
                <a:moveTo>
                  <a:pt x="0" y="0"/>
                </a:moveTo>
                <a:lnTo>
                  <a:pt x="5284998" y="0"/>
                </a:lnTo>
                <a:lnTo>
                  <a:pt x="5284998" y="3889361"/>
                </a:lnTo>
                <a:lnTo>
                  <a:pt x="0" y="3889361"/>
                </a:lnTo>
                <a:lnTo>
                  <a:pt x="0" y="0"/>
                </a:lnTo>
                <a:close/>
              </a:path>
            </a:pathLst>
          </a:custGeom>
          <a:blipFill>
            <a:blip r:embed="rId5"/>
            <a:stretch>
              <a:fillRect l="0" t="0" r="0" b="-30264"/>
            </a:stretch>
          </a:blipFill>
          <a:ln w="9525" cap="sq">
            <a:solidFill>
              <a:srgbClr val="000000"/>
            </a:solidFill>
            <a:prstDash val="solid"/>
            <a:miter/>
          </a:ln>
        </p:spPr>
      </p:sp>
      <p:sp>
        <p:nvSpPr>
          <p:cNvPr name="Freeform 11" id="11"/>
          <p:cNvSpPr/>
          <p:nvPr/>
        </p:nvSpPr>
        <p:spPr>
          <a:xfrm flipH="false" flipV="false" rot="0">
            <a:off x="8767728" y="7067194"/>
            <a:ext cx="4911910" cy="1888717"/>
          </a:xfrm>
          <a:custGeom>
            <a:avLst/>
            <a:gdLst/>
            <a:ahLst/>
            <a:cxnLst/>
            <a:rect r="r" b="b" t="t" l="l"/>
            <a:pathLst>
              <a:path h="1888717" w="4911910">
                <a:moveTo>
                  <a:pt x="0" y="0"/>
                </a:moveTo>
                <a:lnTo>
                  <a:pt x="4911910" y="0"/>
                </a:lnTo>
                <a:lnTo>
                  <a:pt x="4911910" y="1888716"/>
                </a:lnTo>
                <a:lnTo>
                  <a:pt x="0" y="1888716"/>
                </a:lnTo>
                <a:lnTo>
                  <a:pt x="0" y="0"/>
                </a:lnTo>
                <a:close/>
              </a:path>
            </a:pathLst>
          </a:custGeom>
          <a:blipFill>
            <a:blip r:embed="rId6"/>
            <a:stretch>
              <a:fillRect l="-795" t="0" r="-795" b="-2199"/>
            </a:stretch>
          </a:blipFill>
          <a:ln w="9525" cap="sq">
            <a:solidFill>
              <a:srgbClr val="000000"/>
            </a:solidFill>
            <a:prstDash val="solid"/>
            <a:miter/>
          </a:ln>
        </p:spPr>
      </p:sp>
      <p:sp>
        <p:nvSpPr>
          <p:cNvPr name="TextBox 12" id="12"/>
          <p:cNvSpPr txBox="true"/>
          <p:nvPr/>
        </p:nvSpPr>
        <p:spPr>
          <a:xfrm rot="0">
            <a:off x="3698650" y="3234549"/>
            <a:ext cx="5445350" cy="1128395"/>
          </a:xfrm>
          <a:prstGeom prst="rect">
            <a:avLst/>
          </a:prstGeom>
        </p:spPr>
        <p:txBody>
          <a:bodyPr anchor="t" rtlCol="false" tIns="0" lIns="0" bIns="0" rIns="0">
            <a:spAutoFit/>
          </a:bodyPr>
          <a:lstStyle/>
          <a:p>
            <a:pPr algn="l">
              <a:lnSpc>
                <a:spcPts val="4480"/>
              </a:lnSpc>
            </a:pPr>
            <a:r>
              <a:rPr lang="en-US" sz="3200" spc="-64">
                <a:solidFill>
                  <a:srgbClr val="000000"/>
                </a:solidFill>
                <a:latin typeface="Poppins"/>
              </a:rPr>
              <a:t>Budget and Biding:</a:t>
            </a:r>
          </a:p>
          <a:p>
            <a:pPr algn="l">
              <a:lnSpc>
                <a:spcPts val="4480"/>
              </a:lnSpc>
            </a:pPr>
            <a:r>
              <a:rPr lang="en-US" sz="3200" spc="-64">
                <a:solidFill>
                  <a:srgbClr val="000000"/>
                </a:solidFill>
                <a:latin typeface="Poppins Bold"/>
              </a:rPr>
              <a:t>$4/day</a:t>
            </a:r>
          </a:p>
        </p:txBody>
      </p:sp>
      <p:sp>
        <p:nvSpPr>
          <p:cNvPr name="TextBox 13" id="13"/>
          <p:cNvSpPr txBox="true"/>
          <p:nvPr/>
        </p:nvSpPr>
        <p:spPr>
          <a:xfrm rot="0">
            <a:off x="2269363" y="3544827"/>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03</a:t>
            </a:r>
          </a:p>
        </p:txBody>
      </p:sp>
      <p:sp>
        <p:nvSpPr>
          <p:cNvPr name="TextBox 14" id="14"/>
          <p:cNvSpPr txBox="true"/>
          <p:nvPr/>
        </p:nvSpPr>
        <p:spPr>
          <a:xfrm rot="0">
            <a:off x="3124539" y="942975"/>
            <a:ext cx="985363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154963"/>
                </a:solidFill>
                <a:latin typeface="Open Sans Extra Bold"/>
              </a:rPr>
              <a:t>Display and Video Advertising </a:t>
            </a:r>
          </a:p>
        </p:txBody>
      </p:sp>
      <p:sp>
        <p:nvSpPr>
          <p:cNvPr name="TextBox 15" id="15"/>
          <p:cNvSpPr txBox="true"/>
          <p:nvPr/>
        </p:nvSpPr>
        <p:spPr>
          <a:xfrm rot="0">
            <a:off x="2269363" y="7478646"/>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04</a:t>
            </a:r>
          </a:p>
        </p:txBody>
      </p:sp>
      <p:sp>
        <p:nvSpPr>
          <p:cNvPr name="TextBox 16" id="16"/>
          <p:cNvSpPr txBox="true"/>
          <p:nvPr/>
        </p:nvSpPr>
        <p:spPr>
          <a:xfrm rot="0">
            <a:off x="3698650" y="7259214"/>
            <a:ext cx="4744646" cy="1128395"/>
          </a:xfrm>
          <a:prstGeom prst="rect">
            <a:avLst/>
          </a:prstGeom>
        </p:spPr>
        <p:txBody>
          <a:bodyPr anchor="t" rtlCol="false" tIns="0" lIns="0" bIns="0" rIns="0">
            <a:spAutoFit/>
          </a:bodyPr>
          <a:lstStyle/>
          <a:p>
            <a:pPr algn="l">
              <a:lnSpc>
                <a:spcPts val="4480"/>
              </a:lnSpc>
            </a:pPr>
            <a:r>
              <a:rPr lang="en-US" sz="3200" spc="-64">
                <a:solidFill>
                  <a:srgbClr val="000000"/>
                </a:solidFill>
                <a:latin typeface="Poppins"/>
              </a:rPr>
              <a:t>Estimated Results</a:t>
            </a:r>
          </a:p>
          <a:p>
            <a:pPr algn="l">
              <a:lnSpc>
                <a:spcPts val="4480"/>
              </a:lnSpc>
            </a:pPr>
            <a:r>
              <a:rPr lang="en-US" sz="3200" spc="-64">
                <a:solidFill>
                  <a:srgbClr val="000000"/>
                </a:solidFill>
                <a:latin typeface="Poppins"/>
              </a:rPr>
              <a:t>for Campaign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07842" y="-1797460"/>
            <a:ext cx="7036542" cy="13881919"/>
            <a:chOff x="0" y="0"/>
            <a:chExt cx="411996" cy="812800"/>
          </a:xfrm>
        </p:grpSpPr>
        <p:sp>
          <p:nvSpPr>
            <p:cNvPr name="Freeform 3" id="3"/>
            <p:cNvSpPr/>
            <p:nvPr/>
          </p:nvSpPr>
          <p:spPr>
            <a:xfrm flipH="false" flipV="false" rot="0">
              <a:off x="0" y="0"/>
              <a:ext cx="411996" cy="812800"/>
            </a:xfrm>
            <a:custGeom>
              <a:avLst/>
              <a:gdLst/>
              <a:ahLst/>
              <a:cxnLst/>
              <a:rect r="r" b="b" t="t" l="l"/>
              <a:pathLst>
                <a:path h="812800" w="411996">
                  <a:moveTo>
                    <a:pt x="205998" y="0"/>
                  </a:moveTo>
                  <a:cubicBezTo>
                    <a:pt x="92229" y="0"/>
                    <a:pt x="0" y="181951"/>
                    <a:pt x="0" y="406400"/>
                  </a:cubicBezTo>
                  <a:cubicBezTo>
                    <a:pt x="0" y="630849"/>
                    <a:pt x="92229" y="812800"/>
                    <a:pt x="205998" y="812800"/>
                  </a:cubicBezTo>
                  <a:cubicBezTo>
                    <a:pt x="319768" y="812800"/>
                    <a:pt x="411996" y="630849"/>
                    <a:pt x="411996" y="406400"/>
                  </a:cubicBezTo>
                  <a:cubicBezTo>
                    <a:pt x="411996" y="181951"/>
                    <a:pt x="319768" y="0"/>
                    <a:pt x="205998" y="0"/>
                  </a:cubicBezTo>
                  <a:close/>
                </a:path>
              </a:pathLst>
            </a:custGeom>
            <a:solidFill>
              <a:srgbClr val="4BD0BA"/>
            </a:solidFill>
          </p:spPr>
        </p:sp>
        <p:sp>
          <p:nvSpPr>
            <p:cNvPr name="TextBox 4" id="4"/>
            <p:cNvSpPr txBox="true"/>
            <p:nvPr/>
          </p:nvSpPr>
          <p:spPr>
            <a:xfrm>
              <a:off x="38625" y="38100"/>
              <a:ext cx="334747"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126456" y="3320274"/>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15073673" y="-2978548"/>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174097" y="7306562"/>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0">
            <a:off x="9144000" y="2363942"/>
            <a:ext cx="6588800" cy="3702468"/>
          </a:xfrm>
          <a:custGeom>
            <a:avLst/>
            <a:gdLst/>
            <a:ahLst/>
            <a:cxnLst/>
            <a:rect r="r" b="b" t="t" l="l"/>
            <a:pathLst>
              <a:path h="3702468" w="6588800">
                <a:moveTo>
                  <a:pt x="0" y="0"/>
                </a:moveTo>
                <a:lnTo>
                  <a:pt x="6588800" y="0"/>
                </a:lnTo>
                <a:lnTo>
                  <a:pt x="6588800" y="3702468"/>
                </a:lnTo>
                <a:lnTo>
                  <a:pt x="0" y="3702468"/>
                </a:lnTo>
                <a:lnTo>
                  <a:pt x="0" y="0"/>
                </a:lnTo>
                <a:close/>
              </a:path>
            </a:pathLst>
          </a:custGeom>
          <a:blipFill>
            <a:blip r:embed="rId5"/>
            <a:stretch>
              <a:fillRect l="0" t="0" r="0" b="0"/>
            </a:stretch>
          </a:blipFill>
        </p:spPr>
      </p:sp>
      <p:sp>
        <p:nvSpPr>
          <p:cNvPr name="Freeform 11" id="11"/>
          <p:cNvSpPr/>
          <p:nvPr/>
        </p:nvSpPr>
        <p:spPr>
          <a:xfrm flipH="false" flipV="false" rot="0">
            <a:off x="9144000" y="6253322"/>
            <a:ext cx="6588800" cy="3628952"/>
          </a:xfrm>
          <a:custGeom>
            <a:avLst/>
            <a:gdLst/>
            <a:ahLst/>
            <a:cxnLst/>
            <a:rect r="r" b="b" t="t" l="l"/>
            <a:pathLst>
              <a:path h="3628952" w="6588800">
                <a:moveTo>
                  <a:pt x="0" y="0"/>
                </a:moveTo>
                <a:lnTo>
                  <a:pt x="6588800" y="0"/>
                </a:lnTo>
                <a:lnTo>
                  <a:pt x="6588800" y="3628952"/>
                </a:lnTo>
                <a:lnTo>
                  <a:pt x="0" y="3628952"/>
                </a:lnTo>
                <a:lnTo>
                  <a:pt x="0" y="0"/>
                </a:lnTo>
                <a:close/>
              </a:path>
            </a:pathLst>
          </a:custGeom>
          <a:blipFill>
            <a:blip r:embed="rId6"/>
            <a:stretch>
              <a:fillRect l="0" t="-1012" r="0" b="-1012"/>
            </a:stretch>
          </a:blipFill>
        </p:spPr>
      </p:sp>
      <p:sp>
        <p:nvSpPr>
          <p:cNvPr name="TextBox 12" id="12"/>
          <p:cNvSpPr txBox="true"/>
          <p:nvPr/>
        </p:nvSpPr>
        <p:spPr>
          <a:xfrm rot="0">
            <a:off x="3698650" y="3234549"/>
            <a:ext cx="5445350" cy="1128395"/>
          </a:xfrm>
          <a:prstGeom prst="rect">
            <a:avLst/>
          </a:prstGeom>
        </p:spPr>
        <p:txBody>
          <a:bodyPr anchor="t" rtlCol="false" tIns="0" lIns="0" bIns="0" rIns="0">
            <a:spAutoFit/>
          </a:bodyPr>
          <a:lstStyle/>
          <a:p>
            <a:pPr algn="l">
              <a:lnSpc>
                <a:spcPts val="4480"/>
              </a:lnSpc>
            </a:pPr>
            <a:r>
              <a:rPr lang="en-US" sz="3200" spc="-64">
                <a:solidFill>
                  <a:srgbClr val="000000"/>
                </a:solidFill>
                <a:latin typeface="Poppins"/>
              </a:rPr>
              <a:t>Youtube Channel:</a:t>
            </a:r>
          </a:p>
          <a:p>
            <a:pPr algn="l">
              <a:lnSpc>
                <a:spcPts val="4480"/>
              </a:lnSpc>
            </a:pPr>
            <a:r>
              <a:rPr lang="en-US" sz="3200" spc="-64">
                <a:solidFill>
                  <a:srgbClr val="000000"/>
                </a:solidFill>
                <a:latin typeface="Poppins Bold"/>
              </a:rPr>
              <a:t>SadaPay </a:t>
            </a:r>
          </a:p>
        </p:txBody>
      </p:sp>
      <p:sp>
        <p:nvSpPr>
          <p:cNvPr name="TextBox 13" id="13"/>
          <p:cNvSpPr txBox="true"/>
          <p:nvPr/>
        </p:nvSpPr>
        <p:spPr>
          <a:xfrm rot="0">
            <a:off x="2269363" y="3544827"/>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05</a:t>
            </a:r>
          </a:p>
        </p:txBody>
      </p:sp>
      <p:sp>
        <p:nvSpPr>
          <p:cNvPr name="TextBox 14" id="14"/>
          <p:cNvSpPr txBox="true"/>
          <p:nvPr/>
        </p:nvSpPr>
        <p:spPr>
          <a:xfrm rot="0">
            <a:off x="3124539" y="942975"/>
            <a:ext cx="985363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154963"/>
                </a:solidFill>
                <a:latin typeface="Open Sans Extra Bold"/>
              </a:rPr>
              <a:t>Display and Video Advertising </a:t>
            </a:r>
          </a:p>
        </p:txBody>
      </p:sp>
      <p:sp>
        <p:nvSpPr>
          <p:cNvPr name="TextBox 15" id="15"/>
          <p:cNvSpPr txBox="true"/>
          <p:nvPr/>
        </p:nvSpPr>
        <p:spPr>
          <a:xfrm rot="0">
            <a:off x="2269363" y="7507221"/>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06</a:t>
            </a:r>
          </a:p>
        </p:txBody>
      </p:sp>
      <p:sp>
        <p:nvSpPr>
          <p:cNvPr name="TextBox 16" id="16"/>
          <p:cNvSpPr txBox="true"/>
          <p:nvPr/>
        </p:nvSpPr>
        <p:spPr>
          <a:xfrm rot="0">
            <a:off x="3698650" y="7287789"/>
            <a:ext cx="4744646" cy="1128395"/>
          </a:xfrm>
          <a:prstGeom prst="rect">
            <a:avLst/>
          </a:prstGeom>
        </p:spPr>
        <p:txBody>
          <a:bodyPr anchor="t" rtlCol="false" tIns="0" lIns="0" bIns="0" rIns="0">
            <a:spAutoFit/>
          </a:bodyPr>
          <a:lstStyle/>
          <a:p>
            <a:pPr algn="l">
              <a:lnSpc>
                <a:spcPts val="4480"/>
              </a:lnSpc>
            </a:pPr>
            <a:r>
              <a:rPr lang="en-US" sz="3200" spc="-64">
                <a:solidFill>
                  <a:srgbClr val="000000"/>
                </a:solidFill>
                <a:latin typeface="Poppins"/>
              </a:rPr>
              <a:t>Uploaded Video</a:t>
            </a:r>
          </a:p>
          <a:p>
            <a:pPr algn="l">
              <a:lnSpc>
                <a:spcPts val="4480"/>
              </a:lnSpc>
            </a:pPr>
            <a:r>
              <a:rPr lang="en-US" sz="3200" spc="-64">
                <a:solidFill>
                  <a:srgbClr val="000000"/>
                </a:solidFill>
                <a:latin typeface="Poppins"/>
              </a:rPr>
              <a:t>for Campaign</a:t>
            </a:r>
          </a:p>
        </p:txBody>
      </p:sp>
      <p:sp>
        <p:nvSpPr>
          <p:cNvPr name="TextBox 17" id="17"/>
          <p:cNvSpPr txBox="true"/>
          <p:nvPr/>
        </p:nvSpPr>
        <p:spPr>
          <a:xfrm rot="0">
            <a:off x="9402599" y="3237959"/>
            <a:ext cx="60785" cy="2048099"/>
          </a:xfrm>
          <a:prstGeom prst="rect">
            <a:avLst/>
          </a:prstGeom>
        </p:spPr>
        <p:txBody>
          <a:bodyPr anchor="t" rtlCol="false" tIns="0" lIns="0" bIns="0" rIns="0">
            <a:spAutoFit/>
          </a:bodyPr>
          <a:lstStyle/>
          <a:p>
            <a:pPr algn="ctr">
              <a:lnSpc>
                <a:spcPts val="16975"/>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07842" y="-1797460"/>
            <a:ext cx="7036542" cy="13881919"/>
            <a:chOff x="0" y="0"/>
            <a:chExt cx="411996" cy="812800"/>
          </a:xfrm>
        </p:grpSpPr>
        <p:sp>
          <p:nvSpPr>
            <p:cNvPr name="Freeform 3" id="3"/>
            <p:cNvSpPr/>
            <p:nvPr/>
          </p:nvSpPr>
          <p:spPr>
            <a:xfrm flipH="false" flipV="false" rot="0">
              <a:off x="0" y="0"/>
              <a:ext cx="411996" cy="812800"/>
            </a:xfrm>
            <a:custGeom>
              <a:avLst/>
              <a:gdLst/>
              <a:ahLst/>
              <a:cxnLst/>
              <a:rect r="r" b="b" t="t" l="l"/>
              <a:pathLst>
                <a:path h="812800" w="411996">
                  <a:moveTo>
                    <a:pt x="205998" y="0"/>
                  </a:moveTo>
                  <a:cubicBezTo>
                    <a:pt x="92229" y="0"/>
                    <a:pt x="0" y="181951"/>
                    <a:pt x="0" y="406400"/>
                  </a:cubicBezTo>
                  <a:cubicBezTo>
                    <a:pt x="0" y="630849"/>
                    <a:pt x="92229" y="812800"/>
                    <a:pt x="205998" y="812800"/>
                  </a:cubicBezTo>
                  <a:cubicBezTo>
                    <a:pt x="319768" y="812800"/>
                    <a:pt x="411996" y="630849"/>
                    <a:pt x="411996" y="406400"/>
                  </a:cubicBezTo>
                  <a:cubicBezTo>
                    <a:pt x="411996" y="181951"/>
                    <a:pt x="319768" y="0"/>
                    <a:pt x="205998" y="0"/>
                  </a:cubicBezTo>
                  <a:close/>
                </a:path>
              </a:pathLst>
            </a:custGeom>
            <a:solidFill>
              <a:srgbClr val="4BD0BA"/>
            </a:solidFill>
          </p:spPr>
        </p:sp>
        <p:sp>
          <p:nvSpPr>
            <p:cNvPr name="TextBox 4" id="4"/>
            <p:cNvSpPr txBox="true"/>
            <p:nvPr/>
          </p:nvSpPr>
          <p:spPr>
            <a:xfrm>
              <a:off x="38625" y="38100"/>
              <a:ext cx="334747"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126456" y="3320274"/>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15073673" y="-2978548"/>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174097" y="7277987"/>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0">
            <a:off x="8767728" y="2284940"/>
            <a:ext cx="5600531" cy="3765222"/>
          </a:xfrm>
          <a:custGeom>
            <a:avLst/>
            <a:gdLst/>
            <a:ahLst/>
            <a:cxnLst/>
            <a:rect r="r" b="b" t="t" l="l"/>
            <a:pathLst>
              <a:path h="3765222" w="5600531">
                <a:moveTo>
                  <a:pt x="0" y="0"/>
                </a:moveTo>
                <a:lnTo>
                  <a:pt x="5600531" y="0"/>
                </a:lnTo>
                <a:lnTo>
                  <a:pt x="5600531" y="3765222"/>
                </a:lnTo>
                <a:lnTo>
                  <a:pt x="0" y="3765222"/>
                </a:lnTo>
                <a:lnTo>
                  <a:pt x="0" y="0"/>
                </a:lnTo>
                <a:close/>
              </a:path>
            </a:pathLst>
          </a:custGeom>
          <a:blipFill>
            <a:blip r:embed="rId5"/>
            <a:stretch>
              <a:fillRect l="0" t="0" r="0" b="0"/>
            </a:stretch>
          </a:blipFill>
          <a:ln w="9525" cap="sq">
            <a:solidFill>
              <a:srgbClr val="000000"/>
            </a:solidFill>
            <a:prstDash val="solid"/>
            <a:miter/>
          </a:ln>
        </p:spPr>
      </p:sp>
      <p:sp>
        <p:nvSpPr>
          <p:cNvPr name="Freeform 11" id="11"/>
          <p:cNvSpPr/>
          <p:nvPr/>
        </p:nvSpPr>
        <p:spPr>
          <a:xfrm flipH="false" flipV="false" rot="0">
            <a:off x="8767728" y="6228617"/>
            <a:ext cx="5600531" cy="3332465"/>
          </a:xfrm>
          <a:custGeom>
            <a:avLst/>
            <a:gdLst/>
            <a:ahLst/>
            <a:cxnLst/>
            <a:rect r="r" b="b" t="t" l="l"/>
            <a:pathLst>
              <a:path h="3332465" w="5600531">
                <a:moveTo>
                  <a:pt x="0" y="0"/>
                </a:moveTo>
                <a:lnTo>
                  <a:pt x="5600531" y="0"/>
                </a:lnTo>
                <a:lnTo>
                  <a:pt x="5600531" y="3332465"/>
                </a:lnTo>
                <a:lnTo>
                  <a:pt x="0" y="3332465"/>
                </a:lnTo>
                <a:lnTo>
                  <a:pt x="0" y="0"/>
                </a:lnTo>
                <a:close/>
              </a:path>
            </a:pathLst>
          </a:custGeom>
          <a:blipFill>
            <a:blip r:embed="rId6"/>
            <a:stretch>
              <a:fillRect l="0" t="0" r="0" b="0"/>
            </a:stretch>
          </a:blipFill>
          <a:ln w="9525" cap="sq">
            <a:solidFill>
              <a:srgbClr val="000000"/>
            </a:solidFill>
            <a:prstDash val="solid"/>
            <a:miter/>
          </a:ln>
        </p:spPr>
      </p:sp>
      <p:sp>
        <p:nvSpPr>
          <p:cNvPr name="TextBox 12" id="12"/>
          <p:cNvSpPr txBox="true"/>
          <p:nvPr/>
        </p:nvSpPr>
        <p:spPr>
          <a:xfrm rot="0">
            <a:off x="3536434" y="3356591"/>
            <a:ext cx="5069078" cy="1046822"/>
          </a:xfrm>
          <a:prstGeom prst="rect">
            <a:avLst/>
          </a:prstGeom>
        </p:spPr>
        <p:txBody>
          <a:bodyPr anchor="t" rtlCol="false" tIns="0" lIns="0" bIns="0" rIns="0">
            <a:spAutoFit/>
          </a:bodyPr>
          <a:lstStyle/>
          <a:p>
            <a:pPr algn="l">
              <a:lnSpc>
                <a:spcPts val="4170"/>
              </a:lnSpc>
            </a:pPr>
            <a:r>
              <a:rPr lang="en-US" sz="2978" spc="-59">
                <a:solidFill>
                  <a:srgbClr val="000000"/>
                </a:solidFill>
                <a:latin typeface="Poppins"/>
              </a:rPr>
              <a:t>Video Advertising Tool:</a:t>
            </a:r>
          </a:p>
          <a:p>
            <a:pPr algn="l">
              <a:lnSpc>
                <a:spcPts val="4170"/>
              </a:lnSpc>
            </a:pPr>
            <a:r>
              <a:rPr lang="en-US" sz="2978" spc="-59">
                <a:solidFill>
                  <a:srgbClr val="000000"/>
                </a:solidFill>
                <a:latin typeface="Poppins Bold"/>
              </a:rPr>
              <a:t>Google Display Network</a:t>
            </a:r>
          </a:p>
        </p:txBody>
      </p:sp>
      <p:sp>
        <p:nvSpPr>
          <p:cNvPr name="TextBox 13" id="13"/>
          <p:cNvSpPr txBox="true"/>
          <p:nvPr/>
        </p:nvSpPr>
        <p:spPr>
          <a:xfrm rot="0">
            <a:off x="2269363" y="3544827"/>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07</a:t>
            </a:r>
          </a:p>
        </p:txBody>
      </p:sp>
      <p:sp>
        <p:nvSpPr>
          <p:cNvPr name="TextBox 14" id="14"/>
          <p:cNvSpPr txBox="true"/>
          <p:nvPr/>
        </p:nvSpPr>
        <p:spPr>
          <a:xfrm rot="0">
            <a:off x="3124539" y="942975"/>
            <a:ext cx="985363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154963"/>
                </a:solidFill>
                <a:latin typeface="Open Sans Extra Bold"/>
              </a:rPr>
              <a:t>Display and Video Advertising </a:t>
            </a:r>
          </a:p>
        </p:txBody>
      </p:sp>
      <p:sp>
        <p:nvSpPr>
          <p:cNvPr name="TextBox 15" id="15"/>
          <p:cNvSpPr txBox="true"/>
          <p:nvPr/>
        </p:nvSpPr>
        <p:spPr>
          <a:xfrm rot="0">
            <a:off x="2269363" y="7478646"/>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08</a:t>
            </a:r>
          </a:p>
        </p:txBody>
      </p:sp>
      <p:sp>
        <p:nvSpPr>
          <p:cNvPr name="TextBox 16" id="16"/>
          <p:cNvSpPr txBox="true"/>
          <p:nvPr/>
        </p:nvSpPr>
        <p:spPr>
          <a:xfrm rot="0">
            <a:off x="3698650" y="7249689"/>
            <a:ext cx="4555562" cy="1096367"/>
          </a:xfrm>
          <a:prstGeom prst="rect">
            <a:avLst/>
          </a:prstGeom>
        </p:spPr>
        <p:txBody>
          <a:bodyPr anchor="t" rtlCol="false" tIns="0" lIns="0" bIns="0" rIns="0">
            <a:spAutoFit/>
          </a:bodyPr>
          <a:lstStyle/>
          <a:p>
            <a:pPr algn="l">
              <a:lnSpc>
                <a:spcPts val="4301"/>
              </a:lnSpc>
            </a:pPr>
            <a:r>
              <a:rPr lang="en-US" sz="3072" spc="-61">
                <a:solidFill>
                  <a:srgbClr val="000000"/>
                </a:solidFill>
                <a:latin typeface="Poppins"/>
              </a:rPr>
              <a:t>After adding </a:t>
            </a:r>
          </a:p>
          <a:p>
            <a:pPr algn="l">
              <a:lnSpc>
                <a:spcPts val="4301"/>
              </a:lnSpc>
            </a:pPr>
            <a:r>
              <a:rPr lang="en-US" sz="3072" spc="-61">
                <a:solidFill>
                  <a:srgbClr val="000000"/>
                </a:solidFill>
                <a:latin typeface="Poppins"/>
              </a:rPr>
              <a:t>Video Link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07842" y="-1797460"/>
            <a:ext cx="7036542" cy="13881919"/>
            <a:chOff x="0" y="0"/>
            <a:chExt cx="411996" cy="812800"/>
          </a:xfrm>
        </p:grpSpPr>
        <p:sp>
          <p:nvSpPr>
            <p:cNvPr name="Freeform 3" id="3"/>
            <p:cNvSpPr/>
            <p:nvPr/>
          </p:nvSpPr>
          <p:spPr>
            <a:xfrm flipH="false" flipV="false" rot="0">
              <a:off x="0" y="0"/>
              <a:ext cx="411996" cy="812800"/>
            </a:xfrm>
            <a:custGeom>
              <a:avLst/>
              <a:gdLst/>
              <a:ahLst/>
              <a:cxnLst/>
              <a:rect r="r" b="b" t="t" l="l"/>
              <a:pathLst>
                <a:path h="812800" w="411996">
                  <a:moveTo>
                    <a:pt x="205998" y="0"/>
                  </a:moveTo>
                  <a:cubicBezTo>
                    <a:pt x="92229" y="0"/>
                    <a:pt x="0" y="181951"/>
                    <a:pt x="0" y="406400"/>
                  </a:cubicBezTo>
                  <a:cubicBezTo>
                    <a:pt x="0" y="630849"/>
                    <a:pt x="92229" y="812800"/>
                    <a:pt x="205998" y="812800"/>
                  </a:cubicBezTo>
                  <a:cubicBezTo>
                    <a:pt x="319768" y="812800"/>
                    <a:pt x="411996" y="630849"/>
                    <a:pt x="411996" y="406400"/>
                  </a:cubicBezTo>
                  <a:cubicBezTo>
                    <a:pt x="411996" y="181951"/>
                    <a:pt x="319768" y="0"/>
                    <a:pt x="205998" y="0"/>
                  </a:cubicBezTo>
                  <a:close/>
                </a:path>
              </a:pathLst>
            </a:custGeom>
            <a:solidFill>
              <a:srgbClr val="4BD0BA"/>
            </a:solidFill>
          </p:spPr>
        </p:sp>
        <p:sp>
          <p:nvSpPr>
            <p:cNvPr name="TextBox 4" id="4"/>
            <p:cNvSpPr txBox="true"/>
            <p:nvPr/>
          </p:nvSpPr>
          <p:spPr>
            <a:xfrm>
              <a:off x="38625" y="38100"/>
              <a:ext cx="334747"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126456" y="2709622"/>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15073673" y="-2978548"/>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4470820" y="4027283"/>
            <a:ext cx="2812480" cy="5019019"/>
          </a:xfrm>
          <a:custGeom>
            <a:avLst/>
            <a:gdLst/>
            <a:ahLst/>
            <a:cxnLst/>
            <a:rect r="r" b="b" t="t" l="l"/>
            <a:pathLst>
              <a:path h="5019019" w="2812480">
                <a:moveTo>
                  <a:pt x="0" y="0"/>
                </a:moveTo>
                <a:lnTo>
                  <a:pt x="2812479" y="0"/>
                </a:lnTo>
                <a:lnTo>
                  <a:pt x="2812479" y="5019019"/>
                </a:lnTo>
                <a:lnTo>
                  <a:pt x="0" y="5019019"/>
                </a:lnTo>
                <a:lnTo>
                  <a:pt x="0" y="0"/>
                </a:lnTo>
                <a:close/>
              </a:path>
            </a:pathLst>
          </a:custGeom>
          <a:blipFill>
            <a:blip r:embed="rId5"/>
            <a:stretch>
              <a:fillRect l="0" t="0" r="0" b="0"/>
            </a:stretch>
          </a:blipFill>
        </p:spPr>
      </p:sp>
      <p:sp>
        <p:nvSpPr>
          <p:cNvPr name="Freeform 10" id="10"/>
          <p:cNvSpPr/>
          <p:nvPr/>
        </p:nvSpPr>
        <p:spPr>
          <a:xfrm flipH="false" flipV="false" rot="0">
            <a:off x="8444612" y="4008233"/>
            <a:ext cx="8149011" cy="5019019"/>
          </a:xfrm>
          <a:custGeom>
            <a:avLst/>
            <a:gdLst/>
            <a:ahLst/>
            <a:cxnLst/>
            <a:rect r="r" b="b" t="t" l="l"/>
            <a:pathLst>
              <a:path h="5019019" w="8149011">
                <a:moveTo>
                  <a:pt x="0" y="0"/>
                </a:moveTo>
                <a:lnTo>
                  <a:pt x="8149011" y="0"/>
                </a:lnTo>
                <a:lnTo>
                  <a:pt x="8149011" y="5019019"/>
                </a:lnTo>
                <a:lnTo>
                  <a:pt x="0" y="5019019"/>
                </a:lnTo>
                <a:lnTo>
                  <a:pt x="0" y="0"/>
                </a:lnTo>
                <a:close/>
              </a:path>
            </a:pathLst>
          </a:custGeom>
          <a:blipFill>
            <a:blip r:embed="rId6"/>
            <a:stretch>
              <a:fillRect l="0" t="0" r="0" b="0"/>
            </a:stretch>
          </a:blipFill>
        </p:spPr>
      </p:sp>
      <p:sp>
        <p:nvSpPr>
          <p:cNvPr name="TextBox 11" id="11"/>
          <p:cNvSpPr txBox="true"/>
          <p:nvPr/>
        </p:nvSpPr>
        <p:spPr>
          <a:xfrm rot="0">
            <a:off x="3536434" y="3007510"/>
            <a:ext cx="6384328" cy="523679"/>
          </a:xfrm>
          <a:prstGeom prst="rect">
            <a:avLst/>
          </a:prstGeom>
        </p:spPr>
        <p:txBody>
          <a:bodyPr anchor="t" rtlCol="false" tIns="0" lIns="0" bIns="0" rIns="0">
            <a:spAutoFit/>
          </a:bodyPr>
          <a:lstStyle/>
          <a:p>
            <a:pPr algn="l">
              <a:lnSpc>
                <a:spcPts val="4170"/>
              </a:lnSpc>
            </a:pPr>
            <a:r>
              <a:rPr lang="en-US" sz="2978" spc="-59">
                <a:solidFill>
                  <a:srgbClr val="000000"/>
                </a:solidFill>
                <a:latin typeface="Poppins"/>
              </a:rPr>
              <a:t>Preview of Ad on different devices</a:t>
            </a:r>
          </a:p>
        </p:txBody>
      </p:sp>
      <p:sp>
        <p:nvSpPr>
          <p:cNvPr name="TextBox 12" id="12"/>
          <p:cNvSpPr txBox="true"/>
          <p:nvPr/>
        </p:nvSpPr>
        <p:spPr>
          <a:xfrm rot="0">
            <a:off x="2269363" y="2934175"/>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09</a:t>
            </a:r>
          </a:p>
        </p:txBody>
      </p:sp>
      <p:sp>
        <p:nvSpPr>
          <p:cNvPr name="TextBox 13" id="13"/>
          <p:cNvSpPr txBox="true"/>
          <p:nvPr/>
        </p:nvSpPr>
        <p:spPr>
          <a:xfrm rot="0">
            <a:off x="3124539" y="942975"/>
            <a:ext cx="985363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154963"/>
                </a:solidFill>
                <a:latin typeface="Open Sans Extra Bold"/>
              </a:rPr>
              <a:t>Display and Video Advertising </a:t>
            </a:r>
          </a:p>
        </p:txBody>
      </p:sp>
      <p:sp>
        <p:nvSpPr>
          <p:cNvPr name="TextBox 14" id="14"/>
          <p:cNvSpPr txBox="true"/>
          <p:nvPr/>
        </p:nvSpPr>
        <p:spPr>
          <a:xfrm rot="0">
            <a:off x="5453123" y="9220200"/>
            <a:ext cx="84787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rPr>
              <a:t>Mobile</a:t>
            </a:r>
          </a:p>
        </p:txBody>
      </p:sp>
      <p:sp>
        <p:nvSpPr>
          <p:cNvPr name="TextBox 15" id="15"/>
          <p:cNvSpPr txBox="true"/>
          <p:nvPr/>
        </p:nvSpPr>
        <p:spPr>
          <a:xfrm rot="0">
            <a:off x="12426100" y="9220200"/>
            <a:ext cx="1033909"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rPr>
              <a:t>Desktop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07842" y="-1797460"/>
            <a:ext cx="7036542" cy="13881919"/>
            <a:chOff x="0" y="0"/>
            <a:chExt cx="411996" cy="812800"/>
          </a:xfrm>
        </p:grpSpPr>
        <p:sp>
          <p:nvSpPr>
            <p:cNvPr name="Freeform 3" id="3"/>
            <p:cNvSpPr/>
            <p:nvPr/>
          </p:nvSpPr>
          <p:spPr>
            <a:xfrm flipH="false" flipV="false" rot="0">
              <a:off x="0" y="0"/>
              <a:ext cx="411996" cy="812800"/>
            </a:xfrm>
            <a:custGeom>
              <a:avLst/>
              <a:gdLst/>
              <a:ahLst/>
              <a:cxnLst/>
              <a:rect r="r" b="b" t="t" l="l"/>
              <a:pathLst>
                <a:path h="812800" w="411996">
                  <a:moveTo>
                    <a:pt x="205998" y="0"/>
                  </a:moveTo>
                  <a:cubicBezTo>
                    <a:pt x="92229" y="0"/>
                    <a:pt x="0" y="181951"/>
                    <a:pt x="0" y="406400"/>
                  </a:cubicBezTo>
                  <a:cubicBezTo>
                    <a:pt x="0" y="630849"/>
                    <a:pt x="92229" y="812800"/>
                    <a:pt x="205998" y="812800"/>
                  </a:cubicBezTo>
                  <a:cubicBezTo>
                    <a:pt x="319768" y="812800"/>
                    <a:pt x="411996" y="630849"/>
                    <a:pt x="411996" y="406400"/>
                  </a:cubicBezTo>
                  <a:cubicBezTo>
                    <a:pt x="411996" y="181951"/>
                    <a:pt x="319768" y="0"/>
                    <a:pt x="205998" y="0"/>
                  </a:cubicBezTo>
                  <a:close/>
                </a:path>
              </a:pathLst>
            </a:custGeom>
            <a:solidFill>
              <a:srgbClr val="4BD0BA"/>
            </a:solidFill>
          </p:spPr>
        </p:sp>
        <p:sp>
          <p:nvSpPr>
            <p:cNvPr name="TextBox 4" id="4"/>
            <p:cNvSpPr txBox="true"/>
            <p:nvPr/>
          </p:nvSpPr>
          <p:spPr>
            <a:xfrm>
              <a:off x="38625" y="38100"/>
              <a:ext cx="334747"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126456" y="3320274"/>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15073673" y="-2978548"/>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174097" y="7277987"/>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0">
            <a:off x="8051356" y="2631898"/>
            <a:ext cx="7703574" cy="4170063"/>
          </a:xfrm>
          <a:custGeom>
            <a:avLst/>
            <a:gdLst/>
            <a:ahLst/>
            <a:cxnLst/>
            <a:rect r="r" b="b" t="t" l="l"/>
            <a:pathLst>
              <a:path h="4170063" w="7703574">
                <a:moveTo>
                  <a:pt x="0" y="0"/>
                </a:moveTo>
                <a:lnTo>
                  <a:pt x="7703574" y="0"/>
                </a:lnTo>
                <a:lnTo>
                  <a:pt x="7703574" y="4170062"/>
                </a:lnTo>
                <a:lnTo>
                  <a:pt x="0" y="4170062"/>
                </a:lnTo>
                <a:lnTo>
                  <a:pt x="0" y="0"/>
                </a:lnTo>
                <a:close/>
              </a:path>
            </a:pathLst>
          </a:custGeom>
          <a:blipFill>
            <a:blip r:embed="rId5"/>
            <a:stretch>
              <a:fillRect l="0" t="0" r="0" b="0"/>
            </a:stretch>
          </a:blipFill>
        </p:spPr>
      </p:sp>
      <p:sp>
        <p:nvSpPr>
          <p:cNvPr name="Freeform 11" id="11"/>
          <p:cNvSpPr/>
          <p:nvPr/>
        </p:nvSpPr>
        <p:spPr>
          <a:xfrm flipH="false" flipV="false" rot="0">
            <a:off x="9891433" y="7255345"/>
            <a:ext cx="3143889" cy="2398431"/>
          </a:xfrm>
          <a:custGeom>
            <a:avLst/>
            <a:gdLst/>
            <a:ahLst/>
            <a:cxnLst/>
            <a:rect r="r" b="b" t="t" l="l"/>
            <a:pathLst>
              <a:path h="2398431" w="3143889">
                <a:moveTo>
                  <a:pt x="0" y="0"/>
                </a:moveTo>
                <a:lnTo>
                  <a:pt x="3143890" y="0"/>
                </a:lnTo>
                <a:lnTo>
                  <a:pt x="3143890" y="2398432"/>
                </a:lnTo>
                <a:lnTo>
                  <a:pt x="0" y="2398432"/>
                </a:lnTo>
                <a:lnTo>
                  <a:pt x="0" y="0"/>
                </a:lnTo>
                <a:close/>
              </a:path>
            </a:pathLst>
          </a:custGeom>
          <a:blipFill>
            <a:blip r:embed="rId6"/>
            <a:stretch>
              <a:fillRect l="0" t="0" r="0" b="0"/>
            </a:stretch>
          </a:blipFill>
          <a:ln w="9525" cap="sq">
            <a:solidFill>
              <a:srgbClr val="000000"/>
            </a:solidFill>
            <a:prstDash val="solid"/>
            <a:miter/>
          </a:ln>
        </p:spPr>
      </p:sp>
      <p:sp>
        <p:nvSpPr>
          <p:cNvPr name="TextBox 12" id="12"/>
          <p:cNvSpPr txBox="true"/>
          <p:nvPr/>
        </p:nvSpPr>
        <p:spPr>
          <a:xfrm rot="0">
            <a:off x="3536434" y="3356591"/>
            <a:ext cx="5069078" cy="1046822"/>
          </a:xfrm>
          <a:prstGeom prst="rect">
            <a:avLst/>
          </a:prstGeom>
        </p:spPr>
        <p:txBody>
          <a:bodyPr anchor="t" rtlCol="false" tIns="0" lIns="0" bIns="0" rIns="0">
            <a:spAutoFit/>
          </a:bodyPr>
          <a:lstStyle/>
          <a:p>
            <a:pPr algn="l">
              <a:lnSpc>
                <a:spcPts val="4170"/>
              </a:lnSpc>
            </a:pPr>
            <a:r>
              <a:rPr lang="en-US" sz="2978" spc="-59">
                <a:solidFill>
                  <a:srgbClr val="000000"/>
                </a:solidFill>
                <a:latin typeface="Poppins"/>
              </a:rPr>
              <a:t>Overview of Video Campaign</a:t>
            </a:r>
          </a:p>
        </p:txBody>
      </p:sp>
      <p:sp>
        <p:nvSpPr>
          <p:cNvPr name="TextBox 13" id="13"/>
          <p:cNvSpPr txBox="true"/>
          <p:nvPr/>
        </p:nvSpPr>
        <p:spPr>
          <a:xfrm rot="0">
            <a:off x="2269363" y="3544827"/>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10</a:t>
            </a:r>
          </a:p>
        </p:txBody>
      </p:sp>
      <p:sp>
        <p:nvSpPr>
          <p:cNvPr name="TextBox 14" id="14"/>
          <p:cNvSpPr txBox="true"/>
          <p:nvPr/>
        </p:nvSpPr>
        <p:spPr>
          <a:xfrm rot="0">
            <a:off x="3124539" y="942975"/>
            <a:ext cx="985363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154963"/>
                </a:solidFill>
                <a:latin typeface="Open Sans Extra Bold"/>
              </a:rPr>
              <a:t>Display and Video Advertising </a:t>
            </a:r>
          </a:p>
        </p:txBody>
      </p:sp>
      <p:sp>
        <p:nvSpPr>
          <p:cNvPr name="TextBox 15" id="15"/>
          <p:cNvSpPr txBox="true"/>
          <p:nvPr/>
        </p:nvSpPr>
        <p:spPr>
          <a:xfrm rot="0">
            <a:off x="2269363" y="7478646"/>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11</a:t>
            </a:r>
          </a:p>
        </p:txBody>
      </p:sp>
      <p:sp>
        <p:nvSpPr>
          <p:cNvPr name="TextBox 16" id="16"/>
          <p:cNvSpPr txBox="true"/>
          <p:nvPr/>
        </p:nvSpPr>
        <p:spPr>
          <a:xfrm rot="0">
            <a:off x="3698650" y="7249689"/>
            <a:ext cx="4555562" cy="1635946"/>
          </a:xfrm>
          <a:prstGeom prst="rect">
            <a:avLst/>
          </a:prstGeom>
        </p:spPr>
        <p:txBody>
          <a:bodyPr anchor="t" rtlCol="false" tIns="0" lIns="0" bIns="0" rIns="0">
            <a:spAutoFit/>
          </a:bodyPr>
          <a:lstStyle/>
          <a:p>
            <a:pPr algn="l">
              <a:lnSpc>
                <a:spcPts val="4301"/>
              </a:lnSpc>
            </a:pPr>
            <a:r>
              <a:rPr lang="en-US" sz="3072" spc="-61">
                <a:solidFill>
                  <a:srgbClr val="000000"/>
                </a:solidFill>
                <a:latin typeface="Poppins"/>
              </a:rPr>
              <a:t>Estimated Results</a:t>
            </a:r>
          </a:p>
          <a:p>
            <a:pPr algn="l">
              <a:lnSpc>
                <a:spcPts val="4301"/>
              </a:lnSpc>
            </a:pPr>
            <a:r>
              <a:rPr lang="en-US" sz="3072" spc="-61">
                <a:solidFill>
                  <a:srgbClr val="000000"/>
                </a:solidFill>
                <a:latin typeface="Poppins"/>
              </a:rPr>
              <a:t>for Campaign</a:t>
            </a:r>
          </a:p>
          <a:p>
            <a:pPr algn="l">
              <a:lnSpc>
                <a:spcPts val="4301"/>
              </a:lnSpc>
            </a:pPr>
            <a:r>
              <a:rPr lang="en-US" sz="3072" spc="-61">
                <a:solidFill>
                  <a:srgbClr val="000000"/>
                </a:solidFill>
                <a:latin typeface="Poppins"/>
              </a:rPr>
              <a:t>Video Link</a:t>
            </a:r>
          </a:p>
        </p:txBody>
      </p:sp>
      <p:sp>
        <p:nvSpPr>
          <p:cNvPr name="TextBox 17" id="17"/>
          <p:cNvSpPr txBox="true"/>
          <p:nvPr/>
        </p:nvSpPr>
        <p:spPr>
          <a:xfrm rot="0">
            <a:off x="9370950" y="4962842"/>
            <a:ext cx="6280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07842" y="-1797460"/>
            <a:ext cx="7036542" cy="13881919"/>
            <a:chOff x="0" y="0"/>
            <a:chExt cx="411996" cy="812800"/>
          </a:xfrm>
        </p:grpSpPr>
        <p:sp>
          <p:nvSpPr>
            <p:cNvPr name="Freeform 3" id="3"/>
            <p:cNvSpPr/>
            <p:nvPr/>
          </p:nvSpPr>
          <p:spPr>
            <a:xfrm flipH="false" flipV="false" rot="0">
              <a:off x="0" y="0"/>
              <a:ext cx="411996" cy="812800"/>
            </a:xfrm>
            <a:custGeom>
              <a:avLst/>
              <a:gdLst/>
              <a:ahLst/>
              <a:cxnLst/>
              <a:rect r="r" b="b" t="t" l="l"/>
              <a:pathLst>
                <a:path h="812800" w="411996">
                  <a:moveTo>
                    <a:pt x="205998" y="0"/>
                  </a:moveTo>
                  <a:cubicBezTo>
                    <a:pt x="92229" y="0"/>
                    <a:pt x="0" y="181951"/>
                    <a:pt x="0" y="406400"/>
                  </a:cubicBezTo>
                  <a:cubicBezTo>
                    <a:pt x="0" y="630849"/>
                    <a:pt x="92229" y="812800"/>
                    <a:pt x="205998" y="812800"/>
                  </a:cubicBezTo>
                  <a:cubicBezTo>
                    <a:pt x="319768" y="812800"/>
                    <a:pt x="411996" y="630849"/>
                    <a:pt x="411996" y="406400"/>
                  </a:cubicBezTo>
                  <a:cubicBezTo>
                    <a:pt x="411996" y="181951"/>
                    <a:pt x="319768" y="0"/>
                    <a:pt x="205998" y="0"/>
                  </a:cubicBezTo>
                  <a:close/>
                </a:path>
              </a:pathLst>
            </a:custGeom>
            <a:solidFill>
              <a:srgbClr val="4BD0BA"/>
            </a:solidFill>
          </p:spPr>
        </p:sp>
        <p:sp>
          <p:nvSpPr>
            <p:cNvPr name="TextBox 4" id="4"/>
            <p:cNvSpPr txBox="true"/>
            <p:nvPr/>
          </p:nvSpPr>
          <p:spPr>
            <a:xfrm>
              <a:off x="38625" y="38100"/>
              <a:ext cx="334747"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39290" y="2122456"/>
            <a:ext cx="1176574" cy="1176574"/>
          </a:xfrm>
          <a:custGeom>
            <a:avLst/>
            <a:gdLst/>
            <a:ahLst/>
            <a:cxnLst/>
            <a:rect r="r" b="b" t="t" l="l"/>
            <a:pathLst>
              <a:path h="1176574" w="1176574">
                <a:moveTo>
                  <a:pt x="0" y="0"/>
                </a:moveTo>
                <a:lnTo>
                  <a:pt x="1176574" y="0"/>
                </a:lnTo>
                <a:lnTo>
                  <a:pt x="1176574"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15073673" y="-2978548"/>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9" id="9">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657" r="0" b="657"/>
          <a:stretch>
            <a:fillRect/>
          </a:stretch>
        </p:blipFill>
        <p:spPr>
          <a:xfrm flipH="false" flipV="false" rot="0">
            <a:off x="8807481" y="1937646"/>
            <a:ext cx="4690872" cy="8229600"/>
          </a:xfrm>
          <a:prstGeom prst="rect">
            <a:avLst/>
          </a:prstGeom>
        </p:spPr>
      </p:pic>
      <p:sp>
        <p:nvSpPr>
          <p:cNvPr name="TextBox 10" id="10"/>
          <p:cNvSpPr txBox="true"/>
          <p:nvPr/>
        </p:nvSpPr>
        <p:spPr>
          <a:xfrm rot="0">
            <a:off x="2949269" y="2347010"/>
            <a:ext cx="5069078" cy="523679"/>
          </a:xfrm>
          <a:prstGeom prst="rect">
            <a:avLst/>
          </a:prstGeom>
        </p:spPr>
        <p:txBody>
          <a:bodyPr anchor="t" rtlCol="false" tIns="0" lIns="0" bIns="0" rIns="0">
            <a:spAutoFit/>
          </a:bodyPr>
          <a:lstStyle/>
          <a:p>
            <a:pPr algn="l">
              <a:lnSpc>
                <a:spcPts val="4170"/>
              </a:lnSpc>
            </a:pPr>
            <a:r>
              <a:rPr lang="en-US" sz="2978" spc="-59">
                <a:solidFill>
                  <a:srgbClr val="000000"/>
                </a:solidFill>
                <a:latin typeface="Poppins"/>
              </a:rPr>
              <a:t>Video for the Campaign</a:t>
            </a:r>
          </a:p>
        </p:txBody>
      </p:sp>
      <p:sp>
        <p:nvSpPr>
          <p:cNvPr name="TextBox 11" id="11"/>
          <p:cNvSpPr txBox="true"/>
          <p:nvPr/>
        </p:nvSpPr>
        <p:spPr>
          <a:xfrm rot="0">
            <a:off x="1682197" y="2347010"/>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12</a:t>
            </a:r>
          </a:p>
        </p:txBody>
      </p:sp>
      <p:sp>
        <p:nvSpPr>
          <p:cNvPr name="TextBox 12" id="12"/>
          <p:cNvSpPr txBox="true"/>
          <p:nvPr/>
        </p:nvSpPr>
        <p:spPr>
          <a:xfrm rot="0">
            <a:off x="3124539" y="942975"/>
            <a:ext cx="985363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154963"/>
                </a:solidFill>
                <a:latin typeface="Open Sans Extra Bold"/>
              </a:rPr>
              <a:t>Display and Video Advertising </a:t>
            </a:r>
          </a:p>
        </p:txBody>
      </p:sp>
      <p:sp>
        <p:nvSpPr>
          <p:cNvPr name="TextBox 13" id="13"/>
          <p:cNvSpPr txBox="true"/>
          <p:nvPr/>
        </p:nvSpPr>
        <p:spPr>
          <a:xfrm rot="0">
            <a:off x="8783785" y="3765025"/>
            <a:ext cx="6280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rPr>
              <a:t> </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17.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121012" y="942975"/>
            <a:ext cx="4844951" cy="771525"/>
          </a:xfrm>
          <a:prstGeom prst="rect">
            <a:avLst/>
          </a:prstGeom>
        </p:spPr>
        <p:txBody>
          <a:bodyPr anchor="t" rtlCol="false" tIns="0" lIns="0" bIns="0" rIns="0">
            <a:spAutoFit/>
          </a:bodyPr>
          <a:lstStyle/>
          <a:p>
            <a:pPr algn="ctr">
              <a:lnSpc>
                <a:spcPts val="6300"/>
              </a:lnSpc>
              <a:spcBef>
                <a:spcPct val="0"/>
              </a:spcBef>
            </a:pPr>
            <a:r>
              <a:rPr lang="en-US" sz="4500">
                <a:solidFill>
                  <a:srgbClr val="000000"/>
                </a:solidFill>
                <a:latin typeface="Open Sans Extra Bold"/>
              </a:rPr>
              <a:t>Email Marketing</a:t>
            </a:r>
          </a:p>
        </p:txBody>
      </p:sp>
      <p:grpSp>
        <p:nvGrpSpPr>
          <p:cNvPr name="Group 6" id="6"/>
          <p:cNvGrpSpPr/>
          <p:nvPr/>
        </p:nvGrpSpPr>
        <p:grpSpPr>
          <a:xfrm rot="0">
            <a:off x="14517814" y="-315404"/>
            <a:ext cx="3964281" cy="10917809"/>
            <a:chOff x="0" y="0"/>
            <a:chExt cx="1044090" cy="2875472"/>
          </a:xfrm>
        </p:grpSpPr>
        <p:sp>
          <p:nvSpPr>
            <p:cNvPr name="Freeform 7" id="7"/>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4BD0BA"/>
            </a:solidFill>
            <a:ln cap="sq">
              <a:noFill/>
              <a:prstDash val="solid"/>
              <a:miter/>
            </a:ln>
          </p:spPr>
        </p:sp>
        <p:sp>
          <p:nvSpPr>
            <p:cNvPr name="TextBox 8" id="8"/>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1837001" y="2085923"/>
            <a:ext cx="11700410" cy="7039886"/>
          </a:xfrm>
          <a:prstGeom prst="rect">
            <a:avLst/>
          </a:prstGeom>
        </p:spPr>
        <p:txBody>
          <a:bodyPr anchor="t" rtlCol="false" tIns="0" lIns="0" bIns="0" rIns="0">
            <a:spAutoFit/>
          </a:bodyPr>
          <a:lstStyle/>
          <a:p>
            <a:pPr algn="l" marL="690881" indent="-345440" lvl="1">
              <a:lnSpc>
                <a:spcPts val="8000"/>
              </a:lnSpc>
              <a:buFont typeface="Arial"/>
              <a:buChar char="•"/>
            </a:pPr>
            <a:r>
              <a:rPr lang="en-US" sz="3200" spc="-64">
                <a:solidFill>
                  <a:srgbClr val="051D40"/>
                </a:solidFill>
                <a:latin typeface="Poppins"/>
              </a:rPr>
              <a:t>Tools Used: MailChimp</a:t>
            </a:r>
          </a:p>
          <a:p>
            <a:pPr algn="l" marL="690881" indent="-345440" lvl="1">
              <a:lnSpc>
                <a:spcPts val="8000"/>
              </a:lnSpc>
              <a:buFont typeface="Arial"/>
              <a:buChar char="•"/>
            </a:pPr>
            <a:r>
              <a:rPr lang="en-US" sz="3200" spc="-64">
                <a:solidFill>
                  <a:srgbClr val="051D40"/>
                </a:solidFill>
                <a:latin typeface="Poppins"/>
              </a:rPr>
              <a:t>Email templates with attention-grabbing subject lines</a:t>
            </a:r>
          </a:p>
          <a:p>
            <a:pPr algn="l" marL="690881" indent="-345440" lvl="1">
              <a:lnSpc>
                <a:spcPts val="8000"/>
              </a:lnSpc>
              <a:buFont typeface="Arial"/>
              <a:buChar char="•"/>
            </a:pPr>
            <a:r>
              <a:rPr lang="en-US" sz="3200" spc="-64">
                <a:solidFill>
                  <a:srgbClr val="051D40"/>
                </a:solidFill>
                <a:latin typeface="Poppins"/>
              </a:rPr>
              <a:t>Email campaigns </a:t>
            </a:r>
          </a:p>
          <a:p>
            <a:pPr algn="l" marL="690881" indent="-345440" lvl="1">
              <a:lnSpc>
                <a:spcPts val="8000"/>
              </a:lnSpc>
              <a:buFont typeface="Arial"/>
              <a:buChar char="•"/>
            </a:pPr>
            <a:r>
              <a:rPr lang="en-US" sz="3200" spc="-64">
                <a:solidFill>
                  <a:srgbClr val="051D40"/>
                </a:solidFill>
                <a:latin typeface="Poppins"/>
              </a:rPr>
              <a:t>Segmentation strategies ex. based on various criteria such as demographics, behavior, geographic location, and engagement level.</a:t>
            </a:r>
          </a:p>
          <a:p>
            <a:pPr algn="l">
              <a:lnSpc>
                <a:spcPts val="8703"/>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7766" y="-1614217"/>
            <a:ext cx="3735531" cy="3735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979331" y="2116558"/>
            <a:ext cx="4608137" cy="6018593"/>
          </a:xfrm>
          <a:custGeom>
            <a:avLst/>
            <a:gdLst/>
            <a:ahLst/>
            <a:cxnLst/>
            <a:rect r="r" b="b" t="t" l="l"/>
            <a:pathLst>
              <a:path h="6018593" w="4608137">
                <a:moveTo>
                  <a:pt x="0" y="0"/>
                </a:moveTo>
                <a:lnTo>
                  <a:pt x="4608137" y="0"/>
                </a:lnTo>
                <a:lnTo>
                  <a:pt x="4608137" y="6018593"/>
                </a:lnTo>
                <a:lnTo>
                  <a:pt x="0" y="6018593"/>
                </a:lnTo>
                <a:lnTo>
                  <a:pt x="0" y="0"/>
                </a:lnTo>
                <a:close/>
              </a:path>
            </a:pathLst>
          </a:custGeom>
          <a:blipFill>
            <a:blip r:embed="rId2"/>
            <a:stretch>
              <a:fillRect l="0" t="0" r="0" b="0"/>
            </a:stretch>
          </a:blipFill>
        </p:spPr>
      </p:sp>
      <p:sp>
        <p:nvSpPr>
          <p:cNvPr name="Freeform 6" id="6"/>
          <p:cNvSpPr/>
          <p:nvPr/>
        </p:nvSpPr>
        <p:spPr>
          <a:xfrm flipH="false" flipV="false" rot="0">
            <a:off x="7428859" y="2262527"/>
            <a:ext cx="2663521" cy="5902363"/>
          </a:xfrm>
          <a:custGeom>
            <a:avLst/>
            <a:gdLst/>
            <a:ahLst/>
            <a:cxnLst/>
            <a:rect r="r" b="b" t="t" l="l"/>
            <a:pathLst>
              <a:path h="5902363" w="2663521">
                <a:moveTo>
                  <a:pt x="0" y="0"/>
                </a:moveTo>
                <a:lnTo>
                  <a:pt x="2663520" y="0"/>
                </a:lnTo>
                <a:lnTo>
                  <a:pt x="2663520" y="5902363"/>
                </a:lnTo>
                <a:lnTo>
                  <a:pt x="0" y="5902363"/>
                </a:lnTo>
                <a:lnTo>
                  <a:pt x="0" y="0"/>
                </a:lnTo>
                <a:close/>
              </a:path>
            </a:pathLst>
          </a:custGeom>
          <a:blipFill>
            <a:blip r:embed="rId3"/>
            <a:stretch>
              <a:fillRect l="0" t="0" r="-1826" b="0"/>
            </a:stretch>
          </a:blipFill>
        </p:spPr>
      </p:sp>
      <p:sp>
        <p:nvSpPr>
          <p:cNvPr name="Freeform 7" id="7"/>
          <p:cNvSpPr/>
          <p:nvPr/>
        </p:nvSpPr>
        <p:spPr>
          <a:xfrm flipH="false" flipV="false" rot="0">
            <a:off x="11120290" y="2262527"/>
            <a:ext cx="3225645" cy="6028884"/>
          </a:xfrm>
          <a:custGeom>
            <a:avLst/>
            <a:gdLst/>
            <a:ahLst/>
            <a:cxnLst/>
            <a:rect r="r" b="b" t="t" l="l"/>
            <a:pathLst>
              <a:path h="6028884" w="3225645">
                <a:moveTo>
                  <a:pt x="0" y="0"/>
                </a:moveTo>
                <a:lnTo>
                  <a:pt x="3225645" y="0"/>
                </a:lnTo>
                <a:lnTo>
                  <a:pt x="3225645" y="6028884"/>
                </a:lnTo>
                <a:lnTo>
                  <a:pt x="0" y="6028884"/>
                </a:lnTo>
                <a:lnTo>
                  <a:pt x="0" y="0"/>
                </a:lnTo>
                <a:close/>
              </a:path>
            </a:pathLst>
          </a:custGeom>
          <a:blipFill>
            <a:blip r:embed="rId4"/>
            <a:stretch>
              <a:fillRect l="0" t="0" r="0" b="0"/>
            </a:stretch>
          </a:blipFill>
        </p:spPr>
      </p:sp>
      <p:sp>
        <p:nvSpPr>
          <p:cNvPr name="TextBox 8" id="8"/>
          <p:cNvSpPr txBox="true"/>
          <p:nvPr/>
        </p:nvSpPr>
        <p:spPr>
          <a:xfrm rot="0">
            <a:off x="6587468" y="614362"/>
            <a:ext cx="5090368" cy="752475"/>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Open Sans Extra Bold"/>
              </a:rPr>
              <a:t>Some Test Emails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7766" y="-1614217"/>
            <a:ext cx="3735531" cy="3735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061373" y="1671534"/>
            <a:ext cx="8384648" cy="3471966"/>
          </a:xfrm>
          <a:custGeom>
            <a:avLst/>
            <a:gdLst/>
            <a:ahLst/>
            <a:cxnLst/>
            <a:rect r="r" b="b" t="t" l="l"/>
            <a:pathLst>
              <a:path h="3471966" w="8384648">
                <a:moveTo>
                  <a:pt x="0" y="0"/>
                </a:moveTo>
                <a:lnTo>
                  <a:pt x="8384648" y="0"/>
                </a:lnTo>
                <a:lnTo>
                  <a:pt x="8384648" y="3471966"/>
                </a:lnTo>
                <a:lnTo>
                  <a:pt x="0" y="3471966"/>
                </a:lnTo>
                <a:lnTo>
                  <a:pt x="0" y="0"/>
                </a:lnTo>
                <a:close/>
              </a:path>
            </a:pathLst>
          </a:custGeom>
          <a:blipFill>
            <a:blip r:embed="rId2"/>
            <a:stretch>
              <a:fillRect l="-2655" t="-4173" r="0" b="-4558"/>
            </a:stretch>
          </a:blipFill>
        </p:spPr>
      </p:sp>
      <p:sp>
        <p:nvSpPr>
          <p:cNvPr name="Freeform 6" id="6"/>
          <p:cNvSpPr/>
          <p:nvPr/>
        </p:nvSpPr>
        <p:spPr>
          <a:xfrm flipH="false" flipV="false" rot="0">
            <a:off x="4061373" y="5303558"/>
            <a:ext cx="9146891" cy="2870938"/>
          </a:xfrm>
          <a:custGeom>
            <a:avLst/>
            <a:gdLst/>
            <a:ahLst/>
            <a:cxnLst/>
            <a:rect r="r" b="b" t="t" l="l"/>
            <a:pathLst>
              <a:path h="2870938" w="9146891">
                <a:moveTo>
                  <a:pt x="0" y="0"/>
                </a:moveTo>
                <a:lnTo>
                  <a:pt x="9146891" y="0"/>
                </a:lnTo>
                <a:lnTo>
                  <a:pt x="9146891" y="2870938"/>
                </a:lnTo>
                <a:lnTo>
                  <a:pt x="0" y="2870938"/>
                </a:lnTo>
                <a:lnTo>
                  <a:pt x="0" y="0"/>
                </a:lnTo>
                <a:close/>
              </a:path>
            </a:pathLst>
          </a:custGeom>
          <a:blipFill>
            <a:blip r:embed="rId3"/>
            <a:stretch>
              <a:fillRect l="-1382" t="0" r="-1382" b="0"/>
            </a:stretch>
          </a:blipFill>
        </p:spPr>
      </p:sp>
      <p:sp>
        <p:nvSpPr>
          <p:cNvPr name="TextBox 7" id="7"/>
          <p:cNvSpPr txBox="true"/>
          <p:nvPr/>
        </p:nvSpPr>
        <p:spPr>
          <a:xfrm rot="0">
            <a:off x="4061373" y="609600"/>
            <a:ext cx="9454902" cy="762000"/>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Open Sans Extra Bold"/>
              </a:rPr>
              <a:t>Campaigns and Segment results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4BD0BA"/>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rPr>
              <a:t>Agenda</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1449317" y="361339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01</a:t>
            </a:r>
          </a:p>
        </p:txBody>
      </p:sp>
      <p:sp>
        <p:nvSpPr>
          <p:cNvPr name="Freeform 10" id="10"/>
          <p:cNvSpPr/>
          <p:nvPr/>
        </p:nvSpPr>
        <p:spPr>
          <a:xfrm flipH="false" flipV="false" rot="5400000">
            <a:off x="2521080" y="3727921"/>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3271805" y="3652696"/>
            <a:ext cx="7786157"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Gaps in Current Digital Marketing Strategy</a:t>
            </a:r>
          </a:p>
        </p:txBody>
      </p:sp>
      <p:sp>
        <p:nvSpPr>
          <p:cNvPr name="TextBox 12" id="12"/>
          <p:cNvSpPr txBox="true"/>
          <p:nvPr/>
        </p:nvSpPr>
        <p:spPr>
          <a:xfrm rot="0">
            <a:off x="11449317" y="423890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02</a:t>
            </a:r>
          </a:p>
        </p:txBody>
      </p:sp>
      <p:sp>
        <p:nvSpPr>
          <p:cNvPr name="Freeform 13" id="13"/>
          <p:cNvSpPr/>
          <p:nvPr/>
        </p:nvSpPr>
        <p:spPr>
          <a:xfrm flipH="false" flipV="false" rot="5400000">
            <a:off x="2521080" y="4353158"/>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3271805" y="4277933"/>
            <a:ext cx="7786157"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Target Audience &amp; Digital Personas</a:t>
            </a:r>
          </a:p>
        </p:txBody>
      </p:sp>
      <p:sp>
        <p:nvSpPr>
          <p:cNvPr name="TextBox 15" id="15"/>
          <p:cNvSpPr txBox="true"/>
          <p:nvPr/>
        </p:nvSpPr>
        <p:spPr>
          <a:xfrm rot="0">
            <a:off x="11449317" y="486414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03</a:t>
            </a:r>
          </a:p>
        </p:txBody>
      </p:sp>
      <p:sp>
        <p:nvSpPr>
          <p:cNvPr name="Freeform 16" id="16"/>
          <p:cNvSpPr/>
          <p:nvPr/>
        </p:nvSpPr>
        <p:spPr>
          <a:xfrm flipH="false" flipV="false" rot="5400000">
            <a:off x="2521080" y="4978665"/>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3271805" y="4903439"/>
            <a:ext cx="6760246"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SEO &amp; PPC Strategy</a:t>
            </a:r>
          </a:p>
        </p:txBody>
      </p:sp>
      <p:sp>
        <p:nvSpPr>
          <p:cNvPr name="TextBox 18" id="18"/>
          <p:cNvSpPr txBox="true"/>
          <p:nvPr/>
        </p:nvSpPr>
        <p:spPr>
          <a:xfrm rot="0">
            <a:off x="11449317" y="548964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04</a:t>
            </a:r>
          </a:p>
        </p:txBody>
      </p:sp>
      <p:sp>
        <p:nvSpPr>
          <p:cNvPr name="Freeform 19" id="19"/>
          <p:cNvSpPr/>
          <p:nvPr/>
        </p:nvSpPr>
        <p:spPr>
          <a:xfrm flipH="false" flipV="false" rot="5400000">
            <a:off x="2521080" y="5603902"/>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3271805" y="5528676"/>
            <a:ext cx="712354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Display &amp; Video Marketing Strategy</a:t>
            </a:r>
          </a:p>
        </p:txBody>
      </p:sp>
      <p:sp>
        <p:nvSpPr>
          <p:cNvPr name="TextBox 21" id="21"/>
          <p:cNvSpPr txBox="true"/>
          <p:nvPr/>
        </p:nvSpPr>
        <p:spPr>
          <a:xfrm rot="0">
            <a:off x="11449317" y="611488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05</a:t>
            </a:r>
          </a:p>
        </p:txBody>
      </p:sp>
      <p:sp>
        <p:nvSpPr>
          <p:cNvPr name="Freeform 22" id="22"/>
          <p:cNvSpPr/>
          <p:nvPr/>
        </p:nvSpPr>
        <p:spPr>
          <a:xfrm flipH="false" flipV="false" rot="5400000">
            <a:off x="2521080" y="6229409"/>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3271805" y="6154183"/>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Email Marketing Strategy</a:t>
            </a:r>
          </a:p>
        </p:txBody>
      </p:sp>
      <p:sp>
        <p:nvSpPr>
          <p:cNvPr name="TextBox 24" id="24"/>
          <p:cNvSpPr txBox="true"/>
          <p:nvPr/>
        </p:nvSpPr>
        <p:spPr>
          <a:xfrm rot="0">
            <a:off x="11449317" y="6740392"/>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06</a:t>
            </a:r>
          </a:p>
        </p:txBody>
      </p:sp>
      <p:sp>
        <p:nvSpPr>
          <p:cNvPr name="Freeform 25" id="25"/>
          <p:cNvSpPr/>
          <p:nvPr/>
        </p:nvSpPr>
        <p:spPr>
          <a:xfrm flipH="false" flipV="false" rot="5400000">
            <a:off x="2521080" y="6854646"/>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3271805" y="6779420"/>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SMART Objectives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3" id="3"/>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Freeform 4" id="4"/>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5" id="5"/>
          <p:cNvGrpSpPr/>
          <p:nvPr/>
        </p:nvGrpSpPr>
        <p:grpSpPr>
          <a:xfrm rot="0">
            <a:off x="247242" y="242294"/>
            <a:ext cx="17793515" cy="9802411"/>
            <a:chOff x="0" y="0"/>
            <a:chExt cx="4982580" cy="2744893"/>
          </a:xfrm>
        </p:grpSpPr>
        <p:sp>
          <p:nvSpPr>
            <p:cNvPr name="Freeform 6" id="6"/>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3FDCBF"/>
              </a:solidFill>
              <a:prstDash val="solid"/>
              <a:miter/>
            </a:ln>
          </p:spPr>
        </p:sp>
        <p:sp>
          <p:nvSpPr>
            <p:cNvPr name="TextBox 7" id="7"/>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267369" y="3415225"/>
            <a:ext cx="3338326" cy="4795968"/>
            <a:chOff x="0" y="0"/>
            <a:chExt cx="1125024" cy="1616253"/>
          </a:xfrm>
        </p:grpSpPr>
        <p:sp>
          <p:nvSpPr>
            <p:cNvPr name="Freeform 9" id="9"/>
            <p:cNvSpPr/>
            <p:nvPr/>
          </p:nvSpPr>
          <p:spPr>
            <a:xfrm flipH="false" flipV="false" rot="0">
              <a:off x="0" y="0"/>
              <a:ext cx="1125024" cy="1616253"/>
            </a:xfrm>
            <a:custGeom>
              <a:avLst/>
              <a:gdLst/>
              <a:ahLst/>
              <a:cxnLst/>
              <a:rect r="r" b="b" t="t" l="l"/>
              <a:pathLst>
                <a:path h="1616253" w="1125024">
                  <a:moveTo>
                    <a:pt x="57978" y="0"/>
                  </a:moveTo>
                  <a:lnTo>
                    <a:pt x="1067046" y="0"/>
                  </a:lnTo>
                  <a:cubicBezTo>
                    <a:pt x="1099066" y="0"/>
                    <a:pt x="1125024" y="25957"/>
                    <a:pt x="1125024" y="57978"/>
                  </a:cubicBezTo>
                  <a:lnTo>
                    <a:pt x="1125024" y="1558275"/>
                  </a:lnTo>
                  <a:cubicBezTo>
                    <a:pt x="1125024" y="1573652"/>
                    <a:pt x="1118915" y="1588399"/>
                    <a:pt x="1108042" y="1599272"/>
                  </a:cubicBezTo>
                  <a:cubicBezTo>
                    <a:pt x="1097170" y="1610144"/>
                    <a:pt x="1082423" y="1616253"/>
                    <a:pt x="1067046" y="1616253"/>
                  </a:cubicBezTo>
                  <a:lnTo>
                    <a:pt x="57978" y="1616253"/>
                  </a:lnTo>
                  <a:cubicBezTo>
                    <a:pt x="25957" y="1616253"/>
                    <a:pt x="0" y="1590295"/>
                    <a:pt x="0" y="1558275"/>
                  </a:cubicBezTo>
                  <a:lnTo>
                    <a:pt x="0" y="57978"/>
                  </a:lnTo>
                  <a:cubicBezTo>
                    <a:pt x="0" y="42601"/>
                    <a:pt x="6108" y="27854"/>
                    <a:pt x="16981" y="16981"/>
                  </a:cubicBezTo>
                  <a:cubicBezTo>
                    <a:pt x="27854" y="6108"/>
                    <a:pt x="42601" y="0"/>
                    <a:pt x="57978" y="0"/>
                  </a:cubicBezTo>
                  <a:close/>
                </a:path>
              </a:pathLst>
            </a:custGeom>
            <a:solidFill>
              <a:srgbClr val="FDFDFD"/>
            </a:solidFill>
            <a:ln w="38100" cap="rnd">
              <a:solidFill>
                <a:srgbClr val="145DA0"/>
              </a:solidFill>
              <a:prstDash val="solid"/>
              <a:round/>
            </a:ln>
          </p:spPr>
        </p:sp>
        <p:sp>
          <p:nvSpPr>
            <p:cNvPr name="TextBox 10" id="10"/>
            <p:cNvSpPr txBox="true"/>
            <p:nvPr/>
          </p:nvSpPr>
          <p:spPr>
            <a:xfrm>
              <a:off x="0" y="-38100"/>
              <a:ext cx="1125024" cy="165435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5163479" y="3415225"/>
            <a:ext cx="3513761" cy="4795968"/>
            <a:chOff x="0" y="0"/>
            <a:chExt cx="1184146" cy="1616253"/>
          </a:xfrm>
        </p:grpSpPr>
        <p:sp>
          <p:nvSpPr>
            <p:cNvPr name="Freeform 12" id="12"/>
            <p:cNvSpPr/>
            <p:nvPr/>
          </p:nvSpPr>
          <p:spPr>
            <a:xfrm flipH="false" flipV="false" rot="0">
              <a:off x="0" y="0"/>
              <a:ext cx="1184146" cy="1616253"/>
            </a:xfrm>
            <a:custGeom>
              <a:avLst/>
              <a:gdLst/>
              <a:ahLst/>
              <a:cxnLst/>
              <a:rect r="r" b="b" t="t" l="l"/>
              <a:pathLst>
                <a:path h="1616253" w="1184146">
                  <a:moveTo>
                    <a:pt x="55083" y="0"/>
                  </a:moveTo>
                  <a:lnTo>
                    <a:pt x="1129063" y="0"/>
                  </a:lnTo>
                  <a:cubicBezTo>
                    <a:pt x="1143672" y="0"/>
                    <a:pt x="1157683" y="5803"/>
                    <a:pt x="1168013" y="16133"/>
                  </a:cubicBezTo>
                  <a:cubicBezTo>
                    <a:pt x="1178343" y="26463"/>
                    <a:pt x="1184146" y="40474"/>
                    <a:pt x="1184146" y="55083"/>
                  </a:cubicBezTo>
                  <a:lnTo>
                    <a:pt x="1184146" y="1561170"/>
                  </a:lnTo>
                  <a:cubicBezTo>
                    <a:pt x="1184146" y="1591591"/>
                    <a:pt x="1159484" y="1616253"/>
                    <a:pt x="1129063" y="1616253"/>
                  </a:cubicBezTo>
                  <a:lnTo>
                    <a:pt x="55083" y="1616253"/>
                  </a:lnTo>
                  <a:cubicBezTo>
                    <a:pt x="24661" y="1616253"/>
                    <a:pt x="0" y="1591591"/>
                    <a:pt x="0" y="1561170"/>
                  </a:cubicBezTo>
                  <a:lnTo>
                    <a:pt x="0" y="55083"/>
                  </a:lnTo>
                  <a:cubicBezTo>
                    <a:pt x="0" y="24661"/>
                    <a:pt x="24661" y="0"/>
                    <a:pt x="55083" y="0"/>
                  </a:cubicBezTo>
                  <a:close/>
                </a:path>
              </a:pathLst>
            </a:custGeom>
            <a:solidFill>
              <a:srgbClr val="FDFDFD"/>
            </a:solidFill>
            <a:ln w="38100" cap="rnd">
              <a:solidFill>
                <a:srgbClr val="145DA0"/>
              </a:solidFill>
              <a:prstDash val="solid"/>
              <a:round/>
            </a:ln>
          </p:spPr>
        </p:sp>
        <p:sp>
          <p:nvSpPr>
            <p:cNvPr name="TextBox 13" id="13"/>
            <p:cNvSpPr txBox="true"/>
            <p:nvPr/>
          </p:nvSpPr>
          <p:spPr>
            <a:xfrm>
              <a:off x="0" y="-38100"/>
              <a:ext cx="1184146" cy="165435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9229952" y="3415225"/>
            <a:ext cx="3708913" cy="4795968"/>
            <a:chOff x="0" y="0"/>
            <a:chExt cx="1249913" cy="1616253"/>
          </a:xfrm>
        </p:grpSpPr>
        <p:sp>
          <p:nvSpPr>
            <p:cNvPr name="Freeform 15" id="15"/>
            <p:cNvSpPr/>
            <p:nvPr/>
          </p:nvSpPr>
          <p:spPr>
            <a:xfrm flipH="false" flipV="false" rot="0">
              <a:off x="0" y="0"/>
              <a:ext cx="1249913" cy="1616253"/>
            </a:xfrm>
            <a:custGeom>
              <a:avLst/>
              <a:gdLst/>
              <a:ahLst/>
              <a:cxnLst/>
              <a:rect r="r" b="b" t="t" l="l"/>
              <a:pathLst>
                <a:path h="1616253" w="1249913">
                  <a:moveTo>
                    <a:pt x="52185" y="0"/>
                  </a:moveTo>
                  <a:lnTo>
                    <a:pt x="1197728" y="0"/>
                  </a:lnTo>
                  <a:cubicBezTo>
                    <a:pt x="1211568" y="0"/>
                    <a:pt x="1224842" y="5498"/>
                    <a:pt x="1234628" y="15285"/>
                  </a:cubicBezTo>
                  <a:cubicBezTo>
                    <a:pt x="1244415" y="25071"/>
                    <a:pt x="1249913" y="38344"/>
                    <a:pt x="1249913" y="52185"/>
                  </a:cubicBezTo>
                  <a:lnTo>
                    <a:pt x="1249913" y="1564068"/>
                  </a:lnTo>
                  <a:cubicBezTo>
                    <a:pt x="1249913" y="1577908"/>
                    <a:pt x="1244415" y="1591182"/>
                    <a:pt x="1234628" y="1600968"/>
                  </a:cubicBezTo>
                  <a:cubicBezTo>
                    <a:pt x="1224842" y="1610755"/>
                    <a:pt x="1211568" y="1616253"/>
                    <a:pt x="1197728" y="1616253"/>
                  </a:cubicBezTo>
                  <a:lnTo>
                    <a:pt x="52185" y="1616253"/>
                  </a:lnTo>
                  <a:cubicBezTo>
                    <a:pt x="38344" y="1616253"/>
                    <a:pt x="25071" y="1610755"/>
                    <a:pt x="15285" y="1600968"/>
                  </a:cubicBezTo>
                  <a:cubicBezTo>
                    <a:pt x="5498" y="1591182"/>
                    <a:pt x="0" y="1577908"/>
                    <a:pt x="0" y="1564068"/>
                  </a:cubicBezTo>
                  <a:lnTo>
                    <a:pt x="0" y="52185"/>
                  </a:lnTo>
                  <a:cubicBezTo>
                    <a:pt x="0" y="38344"/>
                    <a:pt x="5498" y="25071"/>
                    <a:pt x="15285" y="15285"/>
                  </a:cubicBezTo>
                  <a:cubicBezTo>
                    <a:pt x="25071" y="5498"/>
                    <a:pt x="38344" y="0"/>
                    <a:pt x="52185" y="0"/>
                  </a:cubicBezTo>
                  <a:close/>
                </a:path>
              </a:pathLst>
            </a:custGeom>
            <a:solidFill>
              <a:srgbClr val="FDFDFD"/>
            </a:solidFill>
            <a:ln w="38100" cap="rnd">
              <a:solidFill>
                <a:srgbClr val="145DA0"/>
              </a:solidFill>
              <a:prstDash val="solid"/>
              <a:round/>
            </a:ln>
          </p:spPr>
        </p:sp>
        <p:sp>
          <p:nvSpPr>
            <p:cNvPr name="TextBox 16" id="16"/>
            <p:cNvSpPr txBox="true"/>
            <p:nvPr/>
          </p:nvSpPr>
          <p:spPr>
            <a:xfrm>
              <a:off x="0" y="-38100"/>
              <a:ext cx="1249913" cy="165435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3FDCBF"/>
                </a:solidFill>
                <a:latin typeface="Open Sans Extra Bold"/>
              </a:rPr>
              <a:t>SMART</a:t>
            </a:r>
            <a:r>
              <a:rPr lang="en-US" sz="4500">
                <a:solidFill>
                  <a:srgbClr val="051D40"/>
                </a:solidFill>
                <a:latin typeface="Open Sans Extra Bold"/>
              </a:rPr>
              <a:t> </a:t>
            </a:r>
            <a:r>
              <a:rPr lang="en-US" sz="4500">
                <a:solidFill>
                  <a:srgbClr val="FE7B6A"/>
                </a:solidFill>
                <a:latin typeface="Open Sans Extra Bold"/>
              </a:rPr>
              <a:t>Objectives</a:t>
            </a:r>
          </a:p>
        </p:txBody>
      </p:sp>
      <p:sp>
        <p:nvSpPr>
          <p:cNvPr name="TextBox 18" id="18"/>
          <p:cNvSpPr txBox="true"/>
          <p:nvPr/>
        </p:nvSpPr>
        <p:spPr>
          <a:xfrm rot="0">
            <a:off x="1454824" y="5276688"/>
            <a:ext cx="3013331" cy="1785357"/>
          </a:xfrm>
          <a:prstGeom prst="rect">
            <a:avLst/>
          </a:prstGeom>
        </p:spPr>
        <p:txBody>
          <a:bodyPr anchor="t" rtlCol="false" tIns="0" lIns="0" bIns="0" rIns="0">
            <a:spAutoFit/>
          </a:bodyPr>
          <a:lstStyle/>
          <a:p>
            <a:pPr algn="ctr">
              <a:lnSpc>
                <a:spcPts val="2394"/>
              </a:lnSpc>
            </a:pPr>
            <a:r>
              <a:rPr lang="en-US" sz="1710" spc="-34">
                <a:solidFill>
                  <a:srgbClr val="145DA0"/>
                </a:solidFill>
                <a:latin typeface="Poppins"/>
              </a:rPr>
              <a:t>Increase organic traffic to Sadapay's website by 25% over the preceding quarter by implementing SEO tactics and content optimization by September 30th, 2024.</a:t>
            </a:r>
          </a:p>
        </p:txBody>
      </p:sp>
      <p:sp>
        <p:nvSpPr>
          <p:cNvPr name="TextBox 19" id="19"/>
          <p:cNvSpPr txBox="true"/>
          <p:nvPr/>
        </p:nvSpPr>
        <p:spPr>
          <a:xfrm rot="0">
            <a:off x="1267369" y="3768303"/>
            <a:ext cx="3107142" cy="864877"/>
          </a:xfrm>
          <a:prstGeom prst="rect">
            <a:avLst/>
          </a:prstGeom>
        </p:spPr>
        <p:txBody>
          <a:bodyPr anchor="t" rtlCol="false" tIns="0" lIns="0" bIns="0" rIns="0">
            <a:spAutoFit/>
          </a:bodyPr>
          <a:lstStyle/>
          <a:p>
            <a:pPr algn="ctr">
              <a:lnSpc>
                <a:spcPts val="3406"/>
              </a:lnSpc>
              <a:spcBef>
                <a:spcPct val="0"/>
              </a:spcBef>
            </a:pPr>
            <a:r>
              <a:rPr lang="en-US" sz="2433">
                <a:solidFill>
                  <a:srgbClr val="154963"/>
                </a:solidFill>
                <a:latin typeface="Poppins Bold"/>
              </a:rPr>
              <a:t>Boost Website Traffic</a:t>
            </a:r>
          </a:p>
        </p:txBody>
      </p:sp>
      <p:sp>
        <p:nvSpPr>
          <p:cNvPr name="TextBox 20" id="20"/>
          <p:cNvSpPr txBox="true"/>
          <p:nvPr/>
        </p:nvSpPr>
        <p:spPr>
          <a:xfrm rot="0">
            <a:off x="5155450" y="5276688"/>
            <a:ext cx="3417925" cy="2375907"/>
          </a:xfrm>
          <a:prstGeom prst="rect">
            <a:avLst/>
          </a:prstGeom>
        </p:spPr>
        <p:txBody>
          <a:bodyPr anchor="t" rtlCol="false" tIns="0" lIns="0" bIns="0" rIns="0">
            <a:spAutoFit/>
          </a:bodyPr>
          <a:lstStyle/>
          <a:p>
            <a:pPr algn="ctr">
              <a:lnSpc>
                <a:spcPts val="2394"/>
              </a:lnSpc>
            </a:pPr>
            <a:r>
              <a:rPr lang="en-US" sz="1710" spc="-34">
                <a:solidFill>
                  <a:srgbClr val="145DA0"/>
                </a:solidFill>
                <a:latin typeface="Poppins"/>
              </a:rPr>
              <a:t>Enhance Sadapay's domain authority score by 10 points using credible SEO tools and strategies, such as publishing high-quality content and obtaining backlinks from reputable websites, by December 31st, 2024.</a:t>
            </a:r>
          </a:p>
        </p:txBody>
      </p:sp>
      <p:sp>
        <p:nvSpPr>
          <p:cNvPr name="TextBox 21" id="21"/>
          <p:cNvSpPr txBox="true"/>
          <p:nvPr/>
        </p:nvSpPr>
        <p:spPr>
          <a:xfrm rot="0">
            <a:off x="5186249" y="3768303"/>
            <a:ext cx="3490991" cy="864877"/>
          </a:xfrm>
          <a:prstGeom prst="rect">
            <a:avLst/>
          </a:prstGeom>
        </p:spPr>
        <p:txBody>
          <a:bodyPr anchor="t" rtlCol="false" tIns="0" lIns="0" bIns="0" rIns="0">
            <a:spAutoFit/>
          </a:bodyPr>
          <a:lstStyle/>
          <a:p>
            <a:pPr algn="ctr">
              <a:lnSpc>
                <a:spcPts val="3406"/>
              </a:lnSpc>
              <a:spcBef>
                <a:spcPct val="0"/>
              </a:spcBef>
            </a:pPr>
            <a:r>
              <a:rPr lang="en-US" sz="2433">
                <a:solidFill>
                  <a:srgbClr val="154963"/>
                </a:solidFill>
                <a:latin typeface="Poppins Bold"/>
              </a:rPr>
              <a:t>Improve Website Credibility</a:t>
            </a:r>
          </a:p>
        </p:txBody>
      </p:sp>
      <p:sp>
        <p:nvSpPr>
          <p:cNvPr name="TextBox 22" id="22"/>
          <p:cNvSpPr txBox="true"/>
          <p:nvPr/>
        </p:nvSpPr>
        <p:spPr>
          <a:xfrm rot="0">
            <a:off x="9296627" y="5276688"/>
            <a:ext cx="3579202" cy="2080632"/>
          </a:xfrm>
          <a:prstGeom prst="rect">
            <a:avLst/>
          </a:prstGeom>
        </p:spPr>
        <p:txBody>
          <a:bodyPr anchor="t" rtlCol="false" tIns="0" lIns="0" bIns="0" rIns="0">
            <a:spAutoFit/>
          </a:bodyPr>
          <a:lstStyle/>
          <a:p>
            <a:pPr algn="ctr">
              <a:lnSpc>
                <a:spcPts val="2394"/>
              </a:lnSpc>
            </a:pPr>
            <a:r>
              <a:rPr lang="en-US" sz="1710" spc="-34">
                <a:solidFill>
                  <a:srgbClr val="145DA0"/>
                </a:solidFill>
                <a:latin typeface="Poppins"/>
              </a:rPr>
              <a:t>Generate at least 500 new customer sign-ups from organic website traffic by implementing lead generation strategies, such as appealing CTAs and landing pages, by the end of the third quarter of 2024.</a:t>
            </a:r>
          </a:p>
        </p:txBody>
      </p:sp>
      <p:sp>
        <p:nvSpPr>
          <p:cNvPr name="TextBox 23" id="23"/>
          <p:cNvSpPr txBox="true"/>
          <p:nvPr/>
        </p:nvSpPr>
        <p:spPr>
          <a:xfrm rot="0">
            <a:off x="9792376" y="3768303"/>
            <a:ext cx="2526654" cy="864877"/>
          </a:xfrm>
          <a:prstGeom prst="rect">
            <a:avLst/>
          </a:prstGeom>
        </p:spPr>
        <p:txBody>
          <a:bodyPr anchor="t" rtlCol="false" tIns="0" lIns="0" bIns="0" rIns="0">
            <a:spAutoFit/>
          </a:bodyPr>
          <a:lstStyle/>
          <a:p>
            <a:pPr algn="ctr">
              <a:lnSpc>
                <a:spcPts val="3406"/>
              </a:lnSpc>
              <a:spcBef>
                <a:spcPct val="0"/>
              </a:spcBef>
            </a:pPr>
            <a:r>
              <a:rPr lang="en-US" sz="2433">
                <a:solidFill>
                  <a:srgbClr val="154963"/>
                </a:solidFill>
                <a:latin typeface="Poppins Bold"/>
              </a:rPr>
              <a:t>Increase User Base</a:t>
            </a:r>
          </a:p>
        </p:txBody>
      </p:sp>
      <p:grpSp>
        <p:nvGrpSpPr>
          <p:cNvPr name="Group 24" id="24"/>
          <p:cNvGrpSpPr/>
          <p:nvPr/>
        </p:nvGrpSpPr>
        <p:grpSpPr>
          <a:xfrm rot="0">
            <a:off x="13434165" y="3415225"/>
            <a:ext cx="3632978" cy="4795968"/>
            <a:chOff x="0" y="0"/>
            <a:chExt cx="1224322" cy="1616253"/>
          </a:xfrm>
        </p:grpSpPr>
        <p:sp>
          <p:nvSpPr>
            <p:cNvPr name="Freeform 25" id="25"/>
            <p:cNvSpPr/>
            <p:nvPr/>
          </p:nvSpPr>
          <p:spPr>
            <a:xfrm flipH="false" flipV="false" rot="0">
              <a:off x="0" y="0"/>
              <a:ext cx="1224322" cy="1616253"/>
            </a:xfrm>
            <a:custGeom>
              <a:avLst/>
              <a:gdLst/>
              <a:ahLst/>
              <a:cxnLst/>
              <a:rect r="r" b="b" t="t" l="l"/>
              <a:pathLst>
                <a:path h="1616253" w="1224322">
                  <a:moveTo>
                    <a:pt x="53275" y="0"/>
                  </a:moveTo>
                  <a:lnTo>
                    <a:pt x="1171047" y="0"/>
                  </a:lnTo>
                  <a:cubicBezTo>
                    <a:pt x="1185176" y="0"/>
                    <a:pt x="1198727" y="5613"/>
                    <a:pt x="1208718" y="15604"/>
                  </a:cubicBezTo>
                  <a:cubicBezTo>
                    <a:pt x="1218709" y="25595"/>
                    <a:pt x="1224322" y="39146"/>
                    <a:pt x="1224322" y="53275"/>
                  </a:cubicBezTo>
                  <a:lnTo>
                    <a:pt x="1224322" y="1562977"/>
                  </a:lnTo>
                  <a:cubicBezTo>
                    <a:pt x="1224322" y="1577107"/>
                    <a:pt x="1218709" y="1590658"/>
                    <a:pt x="1208718" y="1600649"/>
                  </a:cubicBezTo>
                  <a:cubicBezTo>
                    <a:pt x="1198727" y="1610640"/>
                    <a:pt x="1185176" y="1616253"/>
                    <a:pt x="1171047" y="1616253"/>
                  </a:cubicBezTo>
                  <a:lnTo>
                    <a:pt x="53275" y="1616253"/>
                  </a:lnTo>
                  <a:cubicBezTo>
                    <a:pt x="39146" y="1616253"/>
                    <a:pt x="25595" y="1610640"/>
                    <a:pt x="15604" y="1600649"/>
                  </a:cubicBezTo>
                  <a:cubicBezTo>
                    <a:pt x="5613" y="1590658"/>
                    <a:pt x="0" y="1577107"/>
                    <a:pt x="0" y="1562977"/>
                  </a:cubicBezTo>
                  <a:lnTo>
                    <a:pt x="0" y="53275"/>
                  </a:lnTo>
                  <a:cubicBezTo>
                    <a:pt x="0" y="39146"/>
                    <a:pt x="5613" y="25595"/>
                    <a:pt x="15604" y="15604"/>
                  </a:cubicBezTo>
                  <a:cubicBezTo>
                    <a:pt x="25595" y="5613"/>
                    <a:pt x="39146" y="0"/>
                    <a:pt x="53275" y="0"/>
                  </a:cubicBezTo>
                  <a:close/>
                </a:path>
              </a:pathLst>
            </a:custGeom>
            <a:solidFill>
              <a:srgbClr val="FDFDFD"/>
            </a:solidFill>
            <a:ln w="38100" cap="rnd">
              <a:solidFill>
                <a:srgbClr val="145DA0"/>
              </a:solidFill>
              <a:prstDash val="solid"/>
              <a:round/>
            </a:ln>
          </p:spPr>
        </p:sp>
        <p:sp>
          <p:nvSpPr>
            <p:cNvPr name="TextBox 26" id="26"/>
            <p:cNvSpPr txBox="true"/>
            <p:nvPr/>
          </p:nvSpPr>
          <p:spPr>
            <a:xfrm>
              <a:off x="0" y="-38100"/>
              <a:ext cx="1224322" cy="165435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7" id="27"/>
          <p:cNvSpPr txBox="true"/>
          <p:nvPr/>
        </p:nvSpPr>
        <p:spPr>
          <a:xfrm rot="0">
            <a:off x="13567515" y="3768303"/>
            <a:ext cx="3373699" cy="864877"/>
          </a:xfrm>
          <a:prstGeom prst="rect">
            <a:avLst/>
          </a:prstGeom>
        </p:spPr>
        <p:txBody>
          <a:bodyPr anchor="t" rtlCol="false" tIns="0" lIns="0" bIns="0" rIns="0">
            <a:spAutoFit/>
          </a:bodyPr>
          <a:lstStyle/>
          <a:p>
            <a:pPr algn="ctr">
              <a:lnSpc>
                <a:spcPts val="3406"/>
              </a:lnSpc>
              <a:spcBef>
                <a:spcPct val="0"/>
              </a:spcBef>
            </a:pPr>
            <a:r>
              <a:rPr lang="en-US" sz="2433">
                <a:solidFill>
                  <a:srgbClr val="154963"/>
                </a:solidFill>
                <a:latin typeface="Poppins Bold"/>
              </a:rPr>
              <a:t>Content Optimization</a:t>
            </a:r>
          </a:p>
        </p:txBody>
      </p:sp>
      <p:sp>
        <p:nvSpPr>
          <p:cNvPr name="TextBox 28" id="28"/>
          <p:cNvSpPr txBox="true"/>
          <p:nvPr/>
        </p:nvSpPr>
        <p:spPr>
          <a:xfrm rot="0">
            <a:off x="13461053" y="5276688"/>
            <a:ext cx="3579202" cy="2080632"/>
          </a:xfrm>
          <a:prstGeom prst="rect">
            <a:avLst/>
          </a:prstGeom>
        </p:spPr>
        <p:txBody>
          <a:bodyPr anchor="t" rtlCol="false" tIns="0" lIns="0" bIns="0" rIns="0">
            <a:spAutoFit/>
          </a:bodyPr>
          <a:lstStyle/>
          <a:p>
            <a:pPr algn="ctr">
              <a:lnSpc>
                <a:spcPts val="2394"/>
              </a:lnSpc>
            </a:pPr>
            <a:r>
              <a:rPr lang="en-US" sz="1710" spc="-34">
                <a:solidFill>
                  <a:srgbClr val="145DA0"/>
                </a:solidFill>
                <a:latin typeface="Poppins"/>
              </a:rPr>
              <a:t>Increase the average time spent on Sadapay's blog by 20% within six months by producing relevant and engaging content that resonates with user intent and benefits Sadapay's intended audience.</a:t>
            </a:r>
          </a:p>
        </p:txBody>
      </p:sp>
      <p:sp>
        <p:nvSpPr>
          <p:cNvPr name="AutoShape 29" id="29"/>
          <p:cNvSpPr/>
          <p:nvPr/>
        </p:nvSpPr>
        <p:spPr>
          <a:xfrm>
            <a:off x="1222034" y="5124450"/>
            <a:ext cx="7921966" cy="19050"/>
          </a:xfrm>
          <a:prstGeom prst="line">
            <a:avLst/>
          </a:prstGeom>
          <a:ln cap="flat" w="38100">
            <a:solidFill>
              <a:srgbClr val="000000"/>
            </a:solidFill>
            <a:prstDash val="solid"/>
            <a:headEnd type="none" len="sm" w="sm"/>
            <a:tailEnd type="none" len="sm" w="sm"/>
          </a:ln>
        </p:spPr>
      </p:sp>
      <p:sp>
        <p:nvSpPr>
          <p:cNvPr name="AutoShape 30" id="30"/>
          <p:cNvSpPr/>
          <p:nvPr/>
        </p:nvSpPr>
        <p:spPr>
          <a:xfrm>
            <a:off x="9145131" y="7533304"/>
            <a:ext cx="7921966"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7766" y="-1614217"/>
            <a:ext cx="3735531" cy="3735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500439" y="1308141"/>
            <a:ext cx="5758861" cy="6463722"/>
          </a:xfrm>
          <a:custGeom>
            <a:avLst/>
            <a:gdLst/>
            <a:ahLst/>
            <a:cxnLst/>
            <a:rect r="r" b="b" t="t" l="l"/>
            <a:pathLst>
              <a:path h="6463722" w="5758861">
                <a:moveTo>
                  <a:pt x="0" y="0"/>
                </a:moveTo>
                <a:lnTo>
                  <a:pt x="5758861" y="0"/>
                </a:lnTo>
                <a:lnTo>
                  <a:pt x="5758861" y="6463722"/>
                </a:lnTo>
                <a:lnTo>
                  <a:pt x="0" y="6463722"/>
                </a:lnTo>
                <a:lnTo>
                  <a:pt x="0" y="0"/>
                </a:lnTo>
                <a:close/>
              </a:path>
            </a:pathLst>
          </a:custGeom>
          <a:blipFill>
            <a:blip r:embed="rId3"/>
            <a:stretch>
              <a:fillRect l="0" t="0" r="0" b="0"/>
            </a:stretch>
          </a:blipFill>
        </p:spPr>
      </p:sp>
      <p:sp>
        <p:nvSpPr>
          <p:cNvPr name="TextBox 6" id="6"/>
          <p:cNvSpPr txBox="true"/>
          <p:nvPr/>
        </p:nvSpPr>
        <p:spPr>
          <a:xfrm rot="0">
            <a:off x="6126409" y="120199"/>
            <a:ext cx="5045791" cy="1187942"/>
          </a:xfrm>
          <a:prstGeom prst="rect">
            <a:avLst/>
          </a:prstGeom>
        </p:spPr>
        <p:txBody>
          <a:bodyPr anchor="t" rtlCol="false" tIns="0" lIns="0" bIns="0" rIns="0">
            <a:spAutoFit/>
          </a:bodyPr>
          <a:lstStyle/>
          <a:p>
            <a:pPr algn="ctr">
              <a:lnSpc>
                <a:spcPts val="9838"/>
              </a:lnSpc>
              <a:spcBef>
                <a:spcPct val="0"/>
              </a:spcBef>
            </a:pPr>
            <a:r>
              <a:rPr lang="en-US" sz="7027">
                <a:solidFill>
                  <a:srgbClr val="000000"/>
                </a:solidFill>
                <a:latin typeface="Open Sans Extra Bold"/>
              </a:rPr>
              <a:t>Conclusion</a:t>
            </a:r>
          </a:p>
        </p:txBody>
      </p:sp>
      <p:sp>
        <p:nvSpPr>
          <p:cNvPr name="TextBox 7" id="7"/>
          <p:cNvSpPr txBox="true"/>
          <p:nvPr/>
        </p:nvSpPr>
        <p:spPr>
          <a:xfrm rot="0">
            <a:off x="1283646" y="2308610"/>
            <a:ext cx="6977428" cy="4570956"/>
          </a:xfrm>
          <a:prstGeom prst="rect">
            <a:avLst/>
          </a:prstGeom>
        </p:spPr>
        <p:txBody>
          <a:bodyPr anchor="t" rtlCol="false" tIns="0" lIns="0" bIns="0" rIns="0">
            <a:spAutoFit/>
          </a:bodyPr>
          <a:lstStyle/>
          <a:p>
            <a:pPr algn="l" marL="618838" indent="-309419" lvl="1">
              <a:lnSpc>
                <a:spcPts val="4012"/>
              </a:lnSpc>
              <a:buFont typeface="Arial"/>
              <a:buChar char="•"/>
            </a:pPr>
            <a:r>
              <a:rPr lang="en-US" sz="2866">
                <a:solidFill>
                  <a:srgbClr val="051D40"/>
                </a:solidFill>
                <a:latin typeface="Open Sans Extra Bold"/>
              </a:rPr>
              <a:t>SEO Strategy</a:t>
            </a:r>
          </a:p>
          <a:p>
            <a:pPr algn="l" marL="618838" indent="-309419" lvl="1">
              <a:lnSpc>
                <a:spcPts val="4012"/>
              </a:lnSpc>
              <a:buFont typeface="Arial"/>
              <a:buChar char="•"/>
            </a:pPr>
            <a:r>
              <a:rPr lang="en-US" sz="2866">
                <a:solidFill>
                  <a:srgbClr val="051D40"/>
                </a:solidFill>
                <a:latin typeface="Open Sans Extra Bold"/>
              </a:rPr>
              <a:t>PPC Strategy</a:t>
            </a:r>
          </a:p>
          <a:p>
            <a:pPr algn="l" marL="618838" indent="-309419" lvl="1">
              <a:lnSpc>
                <a:spcPts val="4012"/>
              </a:lnSpc>
              <a:buFont typeface="Arial"/>
              <a:buChar char="•"/>
            </a:pPr>
            <a:r>
              <a:rPr lang="en-US" sz="2866">
                <a:solidFill>
                  <a:srgbClr val="051D40"/>
                </a:solidFill>
                <a:latin typeface="Open Sans Extra Bold"/>
              </a:rPr>
              <a:t>Social Media</a:t>
            </a:r>
          </a:p>
          <a:p>
            <a:pPr algn="l" marL="618838" indent="-309419" lvl="1">
              <a:lnSpc>
                <a:spcPts val="4012"/>
              </a:lnSpc>
              <a:buFont typeface="Arial"/>
              <a:buChar char="•"/>
            </a:pPr>
            <a:r>
              <a:rPr lang="en-US" sz="2866">
                <a:solidFill>
                  <a:srgbClr val="051D40"/>
                </a:solidFill>
                <a:latin typeface="Open Sans Extra Bold"/>
              </a:rPr>
              <a:t>Display and Video </a:t>
            </a:r>
          </a:p>
          <a:p>
            <a:pPr algn="l" marL="618838" indent="-309419" lvl="1">
              <a:lnSpc>
                <a:spcPts val="4012"/>
              </a:lnSpc>
              <a:buFont typeface="Arial"/>
              <a:buChar char="•"/>
            </a:pPr>
            <a:r>
              <a:rPr lang="en-US" sz="2866">
                <a:solidFill>
                  <a:srgbClr val="051D40"/>
                </a:solidFill>
                <a:latin typeface="Open Sans Extra Bold"/>
              </a:rPr>
              <a:t>Email Marketing</a:t>
            </a:r>
          </a:p>
          <a:p>
            <a:pPr algn="l" marL="618838" indent="-309419" lvl="1">
              <a:lnSpc>
                <a:spcPts val="4012"/>
              </a:lnSpc>
              <a:buFont typeface="Arial"/>
              <a:buChar char="•"/>
            </a:pPr>
            <a:r>
              <a:rPr lang="en-US" sz="2866">
                <a:solidFill>
                  <a:srgbClr val="051D40"/>
                </a:solidFill>
                <a:latin typeface="Open Sans Extra Bold"/>
              </a:rPr>
              <a:t>Content Marketing</a:t>
            </a:r>
          </a:p>
          <a:p>
            <a:pPr algn="l" marL="618838" indent="-309419" lvl="1">
              <a:lnSpc>
                <a:spcPts val="4012"/>
              </a:lnSpc>
              <a:buFont typeface="Arial"/>
              <a:buChar char="•"/>
            </a:pPr>
            <a:r>
              <a:rPr lang="en-US" sz="2866">
                <a:solidFill>
                  <a:srgbClr val="051D40"/>
                </a:solidFill>
                <a:latin typeface="Open Sans Extra Bold"/>
              </a:rPr>
              <a:t>Buyer journel</a:t>
            </a:r>
          </a:p>
          <a:p>
            <a:pPr algn="l" marL="618838" indent="-309419" lvl="1">
              <a:lnSpc>
                <a:spcPts val="4012"/>
              </a:lnSpc>
              <a:buFont typeface="Arial"/>
              <a:buChar char="•"/>
            </a:pPr>
            <a:r>
              <a:rPr lang="en-US" sz="2866">
                <a:solidFill>
                  <a:srgbClr val="051D40"/>
                </a:solidFill>
                <a:latin typeface="Open Sans Extra Bold"/>
              </a:rPr>
              <a:t>Funnel</a:t>
            </a:r>
          </a:p>
          <a:p>
            <a:pPr algn="l" marL="618838" indent="-309419" lvl="1">
              <a:lnSpc>
                <a:spcPts val="4012"/>
              </a:lnSpc>
              <a:buFont typeface="Arial"/>
              <a:buChar char="•"/>
            </a:pPr>
            <a:r>
              <a:rPr lang="en-US" sz="2866">
                <a:solidFill>
                  <a:srgbClr val="051D40"/>
                </a:solidFill>
                <a:latin typeface="Open Sans Extra Bold"/>
              </a:rPr>
              <a:t>Smart Objectives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579414" y="3813984"/>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FE7B6A"/>
                </a:solidFill>
                <a:latin typeface="Open Sans Extra Bold"/>
              </a:rPr>
              <a:t>THANK YOU!</a:t>
            </a:r>
          </a:p>
        </p:txBody>
      </p:sp>
      <p:grpSp>
        <p:nvGrpSpPr>
          <p:cNvPr name="Group 3" id="3"/>
          <p:cNvGrpSpPr/>
          <p:nvPr/>
        </p:nvGrpSpPr>
        <p:grpSpPr>
          <a:xfrm rot="0">
            <a:off x="12398912" y="0"/>
            <a:ext cx="5889088" cy="756959"/>
            <a:chOff x="0" y="0"/>
            <a:chExt cx="1551036" cy="199364"/>
          </a:xfrm>
        </p:grpSpPr>
        <p:sp>
          <p:nvSpPr>
            <p:cNvPr name="Freeform 4" id="4"/>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4BD0BA"/>
            </a:solidFill>
            <a:ln cap="sq">
              <a:noFill/>
              <a:prstDash val="solid"/>
              <a:miter/>
            </a:ln>
          </p:spPr>
        </p:sp>
        <p:sp>
          <p:nvSpPr>
            <p:cNvPr name="TextBox 5" id="5"/>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398912" y="9530041"/>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4BD0BA"/>
            </a:solidFill>
            <a:ln cap="sq">
              <a:noFill/>
              <a:prstDash val="solid"/>
              <a:miter/>
            </a:ln>
          </p:spPr>
        </p:sp>
        <p:sp>
          <p:nvSpPr>
            <p:cNvPr name="TextBox 8" id="8"/>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2390433" y="1544699"/>
            <a:ext cx="5851761" cy="6510084"/>
          </a:xfrm>
          <a:custGeom>
            <a:avLst/>
            <a:gdLst/>
            <a:ahLst/>
            <a:cxnLst/>
            <a:rect r="r" b="b" t="t" l="l"/>
            <a:pathLst>
              <a:path h="6510084" w="5851761">
                <a:moveTo>
                  <a:pt x="0" y="0"/>
                </a:moveTo>
                <a:lnTo>
                  <a:pt x="5851761" y="0"/>
                </a:lnTo>
                <a:lnTo>
                  <a:pt x="5851761" y="6510085"/>
                </a:lnTo>
                <a:lnTo>
                  <a:pt x="0" y="6510085"/>
                </a:lnTo>
                <a:lnTo>
                  <a:pt x="0" y="0"/>
                </a:lnTo>
                <a:close/>
              </a:path>
            </a:pathLst>
          </a:custGeom>
          <a:blipFill>
            <a:blip r:embed="rId2"/>
            <a:stretch>
              <a:fillRect l="0" t="0" r="0" b="0"/>
            </a:stretch>
          </a:blipFill>
        </p:spPr>
      </p:sp>
      <p:sp>
        <p:nvSpPr>
          <p:cNvPr name="Freeform 10" id="10"/>
          <p:cNvSpPr/>
          <p:nvPr/>
        </p:nvSpPr>
        <p:spPr>
          <a:xfrm flipH="false" flipV="false" rot="0">
            <a:off x="813727" y="756959"/>
            <a:ext cx="1531375" cy="1481709"/>
          </a:xfrm>
          <a:custGeom>
            <a:avLst/>
            <a:gdLst/>
            <a:ahLst/>
            <a:cxnLst/>
            <a:rect r="r" b="b" t="t" l="l"/>
            <a:pathLst>
              <a:path h="1481709" w="1531375">
                <a:moveTo>
                  <a:pt x="0" y="0"/>
                </a:moveTo>
                <a:lnTo>
                  <a:pt x="1531375" y="0"/>
                </a:lnTo>
                <a:lnTo>
                  <a:pt x="1531375" y="1481709"/>
                </a:lnTo>
                <a:lnTo>
                  <a:pt x="0" y="1481709"/>
                </a:lnTo>
                <a:lnTo>
                  <a:pt x="0" y="0"/>
                </a:lnTo>
                <a:close/>
              </a:path>
            </a:pathLst>
          </a:custGeom>
          <a:blipFill>
            <a:blip r:embed="rId3"/>
            <a:stretch>
              <a:fillRect l="0" t="-3270" r="-3086" b="-327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3FDCBF"/>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3FDCBF"/>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000000"/>
                </a:solidFill>
                <a:latin typeface="Open Sans Extra Bold"/>
              </a:rPr>
              <a:t>Introduction</a:t>
            </a:r>
          </a:p>
        </p:txBody>
      </p:sp>
      <p:sp>
        <p:nvSpPr>
          <p:cNvPr name="TextBox 10" id="10"/>
          <p:cNvSpPr txBox="true"/>
          <p:nvPr/>
        </p:nvSpPr>
        <p:spPr>
          <a:xfrm rot="0">
            <a:off x="4554949" y="4369897"/>
            <a:ext cx="9510831" cy="3021662"/>
          </a:xfrm>
          <a:prstGeom prst="rect">
            <a:avLst/>
          </a:prstGeom>
        </p:spPr>
        <p:txBody>
          <a:bodyPr anchor="t" rtlCol="false" tIns="0" lIns="0" bIns="0" rIns="0">
            <a:spAutoFit/>
          </a:bodyPr>
          <a:lstStyle/>
          <a:p>
            <a:pPr algn="ctr">
              <a:lnSpc>
                <a:spcPts val="3992"/>
              </a:lnSpc>
            </a:pPr>
            <a:r>
              <a:rPr lang="en-US" sz="2851" spc="-57">
                <a:solidFill>
                  <a:srgbClr val="000000"/>
                </a:solidFill>
                <a:latin typeface="Poppins"/>
              </a:rPr>
              <a:t>Sadapay: Pakistan's Leading Financial Startup</a:t>
            </a:r>
          </a:p>
          <a:p>
            <a:pPr algn="ctr">
              <a:lnSpc>
                <a:spcPts val="3992"/>
              </a:lnSpc>
            </a:pPr>
            <a:r>
              <a:rPr lang="en-US" sz="2851" spc="-57">
                <a:solidFill>
                  <a:srgbClr val="000000"/>
                </a:solidFill>
                <a:latin typeface="Poppins"/>
              </a:rPr>
              <a:t>• Offers innovative online banking technology.</a:t>
            </a:r>
          </a:p>
          <a:p>
            <a:pPr algn="ctr">
              <a:lnSpc>
                <a:spcPts val="3992"/>
              </a:lnSpc>
            </a:pPr>
            <a:r>
              <a:rPr lang="en-US" sz="2851" spc="-57">
                <a:solidFill>
                  <a:srgbClr val="000000"/>
                </a:solidFill>
                <a:latin typeface="Poppins"/>
              </a:rPr>
              <a:t>• Services include bill payments, money transfers, digital wallets.</a:t>
            </a:r>
          </a:p>
          <a:p>
            <a:pPr algn="ctr">
              <a:lnSpc>
                <a:spcPts val="3992"/>
              </a:lnSpc>
              <a:spcBef>
                <a:spcPct val="0"/>
              </a:spcBef>
            </a:pPr>
            <a:r>
              <a:rPr lang="en-US" sz="2851" spc="-57">
                <a:solidFill>
                  <a:srgbClr val="000000"/>
                </a:solidFill>
                <a:latin typeface="Poppins"/>
              </a:rPr>
              <a:t>• Aims to improve financial accessibility and inclusivity.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57305" y="6895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4BD0BA"/>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95820" y="-1782102"/>
            <a:ext cx="3564204" cy="35642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DB8650">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700679" y="7074186"/>
            <a:ext cx="5946973" cy="59469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2"/>
            <a:stretch>
              <a:fillRect l="0" t="-216567" r="0" b="0"/>
            </a:stretch>
          </a:blipFill>
        </p:spPr>
      </p:sp>
      <p:grpSp>
        <p:nvGrpSpPr>
          <p:cNvPr name="Group 12" id="12"/>
          <p:cNvGrpSpPr/>
          <p:nvPr/>
        </p:nvGrpSpPr>
        <p:grpSpPr>
          <a:xfrm rot="0">
            <a:off x="1817443" y="5300766"/>
            <a:ext cx="2772169" cy="685553"/>
            <a:chOff x="0" y="0"/>
            <a:chExt cx="1013291" cy="250585"/>
          </a:xfrm>
        </p:grpSpPr>
        <p:sp>
          <p:nvSpPr>
            <p:cNvPr name="Freeform 13" id="1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4" id="1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FFFFF"/>
                  </a:solidFill>
                  <a:latin typeface="Poppins Bold"/>
                </a:rPr>
                <a:t>Problem 01</a:t>
              </a:r>
            </a:p>
          </p:txBody>
        </p:sp>
      </p:grpSp>
      <p:grpSp>
        <p:nvGrpSpPr>
          <p:cNvPr name="Group 15" id="15"/>
          <p:cNvGrpSpPr/>
          <p:nvPr/>
        </p:nvGrpSpPr>
        <p:grpSpPr>
          <a:xfrm rot="0">
            <a:off x="5474257" y="5300766"/>
            <a:ext cx="2772169" cy="685553"/>
            <a:chOff x="0" y="0"/>
            <a:chExt cx="1013291" cy="250585"/>
          </a:xfrm>
        </p:grpSpPr>
        <p:sp>
          <p:nvSpPr>
            <p:cNvPr name="Freeform 16" id="16"/>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7" id="17"/>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FFFFF"/>
                  </a:solidFill>
                  <a:latin typeface="Poppins Bold"/>
                </a:rPr>
                <a:t>Problem 02</a:t>
              </a:r>
            </a:p>
          </p:txBody>
        </p:sp>
      </p:grpSp>
      <p:grpSp>
        <p:nvGrpSpPr>
          <p:cNvPr name="Group 18" id="18"/>
          <p:cNvGrpSpPr/>
          <p:nvPr/>
        </p:nvGrpSpPr>
        <p:grpSpPr>
          <a:xfrm rot="0">
            <a:off x="9131072" y="5300766"/>
            <a:ext cx="2670160" cy="685553"/>
            <a:chOff x="0" y="0"/>
            <a:chExt cx="976004" cy="250585"/>
          </a:xfrm>
        </p:grpSpPr>
        <p:sp>
          <p:nvSpPr>
            <p:cNvPr name="Freeform 19" id="19"/>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0" id="20"/>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FFFFF"/>
                  </a:solidFill>
                  <a:latin typeface="Poppins Bold"/>
                </a:rPr>
                <a:t>Problem 03</a:t>
              </a:r>
            </a:p>
          </p:txBody>
        </p:sp>
      </p:grpSp>
      <p:sp>
        <p:nvSpPr>
          <p:cNvPr name="TextBox 21" id="21"/>
          <p:cNvSpPr txBox="true"/>
          <p:nvPr/>
        </p:nvSpPr>
        <p:spPr>
          <a:xfrm rot="0">
            <a:off x="1872779" y="6129195"/>
            <a:ext cx="2661498" cy="2367479"/>
          </a:xfrm>
          <a:prstGeom prst="rect">
            <a:avLst/>
          </a:prstGeom>
        </p:spPr>
        <p:txBody>
          <a:bodyPr anchor="t" rtlCol="false" tIns="0" lIns="0" bIns="0" rIns="0">
            <a:spAutoFit/>
          </a:bodyPr>
          <a:lstStyle/>
          <a:p>
            <a:pPr algn="ctr" marL="0" indent="0" lvl="0">
              <a:lnSpc>
                <a:spcPts val="2334"/>
              </a:lnSpc>
              <a:spcBef>
                <a:spcPct val="0"/>
              </a:spcBef>
            </a:pPr>
            <a:r>
              <a:rPr lang="en-US" sz="1667" spc="-33" strike="noStrike" u="none">
                <a:solidFill>
                  <a:srgbClr val="FDFDFD"/>
                </a:solidFill>
                <a:latin typeface="Poppins"/>
              </a:rPr>
              <a:t>Lorem ipsum dolor sit amet, consectetur adipiscing elit. Nullam laoreet risus fringilla, egestas elit a, consequat augue. Phasellus sollicitudin felis mi, quis egestas ex ornare sed. </a:t>
            </a:r>
          </a:p>
        </p:txBody>
      </p:sp>
      <p:sp>
        <p:nvSpPr>
          <p:cNvPr name="TextBox 22" id="22"/>
          <p:cNvSpPr txBox="true"/>
          <p:nvPr/>
        </p:nvSpPr>
        <p:spPr>
          <a:xfrm rot="0">
            <a:off x="5561075" y="6129195"/>
            <a:ext cx="2661498" cy="2367479"/>
          </a:xfrm>
          <a:prstGeom prst="rect">
            <a:avLst/>
          </a:prstGeom>
        </p:spPr>
        <p:txBody>
          <a:bodyPr anchor="t" rtlCol="false" tIns="0" lIns="0" bIns="0" rIns="0">
            <a:spAutoFit/>
          </a:bodyPr>
          <a:lstStyle/>
          <a:p>
            <a:pPr algn="ctr" marL="0" indent="0" lvl="0">
              <a:lnSpc>
                <a:spcPts val="2334"/>
              </a:lnSpc>
              <a:spcBef>
                <a:spcPct val="0"/>
              </a:spcBef>
            </a:pPr>
            <a:r>
              <a:rPr lang="en-US" sz="1667" spc="-33" strike="noStrike" u="none">
                <a:solidFill>
                  <a:srgbClr val="FDFDFD"/>
                </a:solidFill>
                <a:latin typeface="Poppins"/>
              </a:rPr>
              <a:t>Lorem ipsum dolor sit amet, consectetur adipiscing elit. Nullam laoreet risus fringilla, egestas elit a, consequat augue. Phasellus sollicitudin felis mi, quis egestas ex ornare sed. </a:t>
            </a:r>
          </a:p>
        </p:txBody>
      </p:sp>
      <p:sp>
        <p:nvSpPr>
          <p:cNvPr name="TextBox 23" id="23"/>
          <p:cNvSpPr txBox="true"/>
          <p:nvPr/>
        </p:nvSpPr>
        <p:spPr>
          <a:xfrm rot="0">
            <a:off x="9251438" y="6129195"/>
            <a:ext cx="2661498" cy="2367479"/>
          </a:xfrm>
          <a:prstGeom prst="rect">
            <a:avLst/>
          </a:prstGeom>
        </p:spPr>
        <p:txBody>
          <a:bodyPr anchor="t" rtlCol="false" tIns="0" lIns="0" bIns="0" rIns="0">
            <a:spAutoFit/>
          </a:bodyPr>
          <a:lstStyle/>
          <a:p>
            <a:pPr algn="ctr" marL="0" indent="0" lvl="0">
              <a:lnSpc>
                <a:spcPts val="2334"/>
              </a:lnSpc>
              <a:spcBef>
                <a:spcPct val="0"/>
              </a:spcBef>
            </a:pPr>
            <a:r>
              <a:rPr lang="en-US" sz="1667" spc="-33" strike="noStrike" u="none">
                <a:solidFill>
                  <a:srgbClr val="FDFDFD"/>
                </a:solidFill>
                <a:latin typeface="Poppins"/>
              </a:rPr>
              <a:t>Lorem ipsum dolor sit amet, consectetur adipiscing elit. Nullam laoreet risus fringilla, egestas elit a, consequat augue. Phasellus sollicitudin felis mi, quis egestas ex ornare sed. </a:t>
            </a:r>
          </a:p>
        </p:txBody>
      </p:sp>
      <p:sp>
        <p:nvSpPr>
          <p:cNvPr name="TextBox 24" id="24"/>
          <p:cNvSpPr txBox="true"/>
          <p:nvPr/>
        </p:nvSpPr>
        <p:spPr>
          <a:xfrm rot="0">
            <a:off x="2598929" y="1376468"/>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154963"/>
                </a:solidFill>
                <a:latin typeface="Open Sans Extra Bold"/>
              </a:rPr>
              <a:t>Gaps In Current Strategies</a:t>
            </a:r>
          </a:p>
        </p:txBody>
      </p:sp>
      <p:grpSp>
        <p:nvGrpSpPr>
          <p:cNvPr name="Group 25" id="25"/>
          <p:cNvGrpSpPr/>
          <p:nvPr/>
        </p:nvGrpSpPr>
        <p:grpSpPr>
          <a:xfrm rot="0">
            <a:off x="14853079" y="7226586"/>
            <a:ext cx="5946973" cy="594697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75F">
                <a:alpha val="15686"/>
              </a:srgbClr>
            </a:solidFill>
            <a:ln w="952500" cap="sq">
              <a:solidFill>
                <a:srgbClr val="FF775F">
                  <a:alpha val="15686"/>
                </a:srgbClr>
              </a:soli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1308425" y="4157520"/>
            <a:ext cx="11212943" cy="1771206"/>
            <a:chOff x="0" y="0"/>
            <a:chExt cx="2953203" cy="466491"/>
          </a:xfrm>
        </p:grpSpPr>
        <p:sp>
          <p:nvSpPr>
            <p:cNvPr name="Freeform 29" id="29"/>
            <p:cNvSpPr/>
            <p:nvPr/>
          </p:nvSpPr>
          <p:spPr>
            <a:xfrm flipH="false" flipV="false" rot="0">
              <a:off x="0" y="0"/>
              <a:ext cx="2953203" cy="466491"/>
            </a:xfrm>
            <a:custGeom>
              <a:avLst/>
              <a:gdLst/>
              <a:ahLst/>
              <a:cxnLst/>
              <a:rect r="r" b="b" t="t" l="l"/>
              <a:pathLst>
                <a:path h="466491" w="2953203">
                  <a:moveTo>
                    <a:pt x="9666" y="0"/>
                  </a:moveTo>
                  <a:lnTo>
                    <a:pt x="2943537" y="0"/>
                  </a:lnTo>
                  <a:cubicBezTo>
                    <a:pt x="2946101" y="0"/>
                    <a:pt x="2948559" y="1018"/>
                    <a:pt x="2950372" y="2831"/>
                  </a:cubicBezTo>
                  <a:cubicBezTo>
                    <a:pt x="2952185" y="4644"/>
                    <a:pt x="2953203" y="7103"/>
                    <a:pt x="2953203" y="9666"/>
                  </a:cubicBezTo>
                  <a:lnTo>
                    <a:pt x="2953203" y="456824"/>
                  </a:lnTo>
                  <a:cubicBezTo>
                    <a:pt x="2953203" y="459388"/>
                    <a:pt x="2952185" y="461847"/>
                    <a:pt x="2950372" y="463659"/>
                  </a:cubicBezTo>
                  <a:cubicBezTo>
                    <a:pt x="2948559" y="465472"/>
                    <a:pt x="2946101" y="466491"/>
                    <a:pt x="2943537" y="466491"/>
                  </a:cubicBezTo>
                  <a:lnTo>
                    <a:pt x="9666" y="466491"/>
                  </a:lnTo>
                  <a:cubicBezTo>
                    <a:pt x="7103" y="466491"/>
                    <a:pt x="4644" y="465472"/>
                    <a:pt x="2831" y="463659"/>
                  </a:cubicBezTo>
                  <a:cubicBezTo>
                    <a:pt x="1018" y="461847"/>
                    <a:pt x="0" y="459388"/>
                    <a:pt x="0" y="456824"/>
                  </a:cubicBezTo>
                  <a:lnTo>
                    <a:pt x="0" y="9666"/>
                  </a:lnTo>
                  <a:cubicBezTo>
                    <a:pt x="0" y="7103"/>
                    <a:pt x="1018" y="4644"/>
                    <a:pt x="2831" y="2831"/>
                  </a:cubicBezTo>
                  <a:cubicBezTo>
                    <a:pt x="4644" y="1018"/>
                    <a:pt x="7103" y="0"/>
                    <a:pt x="9666" y="0"/>
                  </a:cubicBezTo>
                  <a:close/>
                </a:path>
              </a:pathLst>
            </a:custGeom>
            <a:solidFill>
              <a:srgbClr val="154963"/>
            </a:solidFill>
          </p:spPr>
        </p:sp>
        <p:sp>
          <p:nvSpPr>
            <p:cNvPr name="TextBox 30" id="30"/>
            <p:cNvSpPr txBox="true"/>
            <p:nvPr/>
          </p:nvSpPr>
          <p:spPr>
            <a:xfrm>
              <a:off x="0" y="-38100"/>
              <a:ext cx="2953203" cy="504591"/>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914507" y="3471966"/>
            <a:ext cx="2772169" cy="685553"/>
            <a:chOff x="0" y="0"/>
            <a:chExt cx="1013291" cy="250585"/>
          </a:xfrm>
        </p:grpSpPr>
        <p:sp>
          <p:nvSpPr>
            <p:cNvPr name="Freeform 32" id="32"/>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154963"/>
            </a:solidFill>
            <a:ln w="19050" cap="rnd">
              <a:solidFill>
                <a:srgbClr val="000000"/>
              </a:solidFill>
              <a:prstDash val="solid"/>
              <a:round/>
            </a:ln>
          </p:spPr>
        </p:sp>
        <p:sp>
          <p:nvSpPr>
            <p:cNvPr name="TextBox 33" id="33"/>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E7B6A"/>
                  </a:solidFill>
                  <a:latin typeface="Poppins Bold"/>
                </a:rPr>
                <a:t>Problem </a:t>
              </a:r>
              <a:r>
                <a:rPr lang="en-US" sz="2486" strike="noStrike" u="none">
                  <a:solidFill>
                    <a:srgbClr val="3FDCBF"/>
                  </a:solidFill>
                  <a:latin typeface="Poppins Bold"/>
                </a:rPr>
                <a:t>01</a:t>
              </a:r>
            </a:p>
          </p:txBody>
        </p:sp>
      </p:grpSp>
      <p:grpSp>
        <p:nvGrpSpPr>
          <p:cNvPr name="Group 34" id="34"/>
          <p:cNvGrpSpPr/>
          <p:nvPr/>
        </p:nvGrpSpPr>
        <p:grpSpPr>
          <a:xfrm rot="0">
            <a:off x="5602804" y="3471966"/>
            <a:ext cx="2772169" cy="685553"/>
            <a:chOff x="0" y="0"/>
            <a:chExt cx="1013291" cy="250585"/>
          </a:xfrm>
        </p:grpSpPr>
        <p:sp>
          <p:nvSpPr>
            <p:cNvPr name="Freeform 35" id="35"/>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154963"/>
            </a:solidFill>
            <a:ln w="19050" cap="rnd">
              <a:solidFill>
                <a:srgbClr val="000000"/>
              </a:solidFill>
              <a:prstDash val="solid"/>
              <a:round/>
            </a:ln>
          </p:spPr>
        </p:sp>
        <p:sp>
          <p:nvSpPr>
            <p:cNvPr name="TextBox 36" id="36"/>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E7B6A"/>
                  </a:solidFill>
                  <a:latin typeface="Poppins Bold"/>
                </a:rPr>
                <a:t>Problem </a:t>
              </a:r>
              <a:r>
                <a:rPr lang="en-US" sz="2486" strike="noStrike" u="none">
                  <a:solidFill>
                    <a:srgbClr val="3FDCBF"/>
                  </a:solidFill>
                  <a:latin typeface="Poppins Bold"/>
                </a:rPr>
                <a:t>02</a:t>
              </a:r>
            </a:p>
          </p:txBody>
        </p:sp>
      </p:grpSp>
      <p:grpSp>
        <p:nvGrpSpPr>
          <p:cNvPr name="Group 37" id="37"/>
          <p:cNvGrpSpPr/>
          <p:nvPr/>
        </p:nvGrpSpPr>
        <p:grpSpPr>
          <a:xfrm rot="0">
            <a:off x="9148466" y="3471966"/>
            <a:ext cx="2670160" cy="685553"/>
            <a:chOff x="0" y="0"/>
            <a:chExt cx="976004" cy="250585"/>
          </a:xfrm>
        </p:grpSpPr>
        <p:sp>
          <p:nvSpPr>
            <p:cNvPr name="Freeform 38" id="38"/>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154963"/>
            </a:solidFill>
            <a:ln w="19050" cap="rnd">
              <a:solidFill>
                <a:srgbClr val="000000"/>
              </a:solidFill>
              <a:prstDash val="solid"/>
              <a:round/>
            </a:ln>
          </p:spPr>
        </p:sp>
        <p:sp>
          <p:nvSpPr>
            <p:cNvPr name="TextBox 39" id="39"/>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E7B6A"/>
                  </a:solidFill>
                  <a:latin typeface="Poppins Bold"/>
                </a:rPr>
                <a:t>Problem </a:t>
              </a:r>
              <a:r>
                <a:rPr lang="en-US" sz="2486" strike="noStrike" u="none">
                  <a:solidFill>
                    <a:srgbClr val="3FDCBF"/>
                  </a:solidFill>
                  <a:latin typeface="Poppins Bold"/>
                </a:rPr>
                <a:t>03</a:t>
              </a:r>
            </a:p>
          </p:txBody>
        </p:sp>
      </p:grpSp>
      <p:sp>
        <p:nvSpPr>
          <p:cNvPr name="TextBox 40" id="40"/>
          <p:cNvSpPr txBox="true"/>
          <p:nvPr/>
        </p:nvSpPr>
        <p:spPr>
          <a:xfrm rot="0">
            <a:off x="2025179" y="4702346"/>
            <a:ext cx="2661498" cy="595829"/>
          </a:xfrm>
          <a:prstGeom prst="rect">
            <a:avLst/>
          </a:prstGeom>
        </p:spPr>
        <p:txBody>
          <a:bodyPr anchor="t" rtlCol="false" tIns="0" lIns="0" bIns="0" rIns="0">
            <a:spAutoFit/>
          </a:bodyPr>
          <a:lstStyle/>
          <a:p>
            <a:pPr algn="ctr" marL="359945" indent="-179972" lvl="1">
              <a:lnSpc>
                <a:spcPts val="2334"/>
              </a:lnSpc>
              <a:buFont typeface="Arial"/>
              <a:buChar char="•"/>
            </a:pPr>
            <a:r>
              <a:rPr lang="en-US" sz="1667" spc="-33">
                <a:solidFill>
                  <a:srgbClr val="FFFFFF"/>
                </a:solidFill>
                <a:latin typeface="Poppins"/>
              </a:rPr>
              <a:t>Limited Engagement and Reach</a:t>
            </a:r>
          </a:p>
        </p:txBody>
      </p:sp>
      <p:sp>
        <p:nvSpPr>
          <p:cNvPr name="TextBox 41" id="41"/>
          <p:cNvSpPr txBox="true"/>
          <p:nvPr/>
        </p:nvSpPr>
        <p:spPr>
          <a:xfrm rot="0">
            <a:off x="5837884" y="4740633"/>
            <a:ext cx="2661498" cy="595829"/>
          </a:xfrm>
          <a:prstGeom prst="rect">
            <a:avLst/>
          </a:prstGeom>
        </p:spPr>
        <p:txBody>
          <a:bodyPr anchor="t" rtlCol="false" tIns="0" lIns="0" bIns="0" rIns="0">
            <a:spAutoFit/>
          </a:bodyPr>
          <a:lstStyle/>
          <a:p>
            <a:pPr algn="ctr" marL="359945" indent="-179972" lvl="1">
              <a:lnSpc>
                <a:spcPts val="2334"/>
              </a:lnSpc>
              <a:buFont typeface="Arial"/>
              <a:buChar char="•"/>
            </a:pPr>
            <a:r>
              <a:rPr lang="en-US" sz="1667" spc="-33">
                <a:solidFill>
                  <a:srgbClr val="FDFDFD"/>
                </a:solidFill>
                <a:latin typeface="Poppins"/>
              </a:rPr>
              <a:t>Inconsistent Content Strategy</a:t>
            </a:r>
          </a:p>
        </p:txBody>
      </p:sp>
      <p:sp>
        <p:nvSpPr>
          <p:cNvPr name="TextBox 42" id="42"/>
          <p:cNvSpPr txBox="true"/>
          <p:nvPr/>
        </p:nvSpPr>
        <p:spPr>
          <a:xfrm rot="0">
            <a:off x="9466042" y="4780856"/>
            <a:ext cx="2661498" cy="300554"/>
          </a:xfrm>
          <a:prstGeom prst="rect">
            <a:avLst/>
          </a:prstGeom>
        </p:spPr>
        <p:txBody>
          <a:bodyPr anchor="t" rtlCol="false" tIns="0" lIns="0" bIns="0" rIns="0">
            <a:spAutoFit/>
          </a:bodyPr>
          <a:lstStyle/>
          <a:p>
            <a:pPr algn="ctr" marL="359945" indent="-179972" lvl="1">
              <a:lnSpc>
                <a:spcPts val="2334"/>
              </a:lnSpc>
              <a:buFont typeface="Arial"/>
              <a:buChar char="•"/>
            </a:pPr>
            <a:r>
              <a:rPr lang="en-US" sz="1667" spc="-33">
                <a:solidFill>
                  <a:srgbClr val="FDFDFD"/>
                </a:solidFill>
                <a:latin typeface="Poppins"/>
              </a:rPr>
              <a:t>Lack of Personalization</a:t>
            </a:r>
          </a:p>
        </p:txBody>
      </p:sp>
      <p:grpSp>
        <p:nvGrpSpPr>
          <p:cNvPr name="Group 43" id="43"/>
          <p:cNvGrpSpPr/>
          <p:nvPr/>
        </p:nvGrpSpPr>
        <p:grpSpPr>
          <a:xfrm rot="0">
            <a:off x="3016735" y="5941155"/>
            <a:ext cx="11212943" cy="1771206"/>
            <a:chOff x="0" y="0"/>
            <a:chExt cx="2953203" cy="466491"/>
          </a:xfrm>
        </p:grpSpPr>
        <p:sp>
          <p:nvSpPr>
            <p:cNvPr name="Freeform 44" id="44"/>
            <p:cNvSpPr/>
            <p:nvPr/>
          </p:nvSpPr>
          <p:spPr>
            <a:xfrm flipH="false" flipV="false" rot="0">
              <a:off x="0" y="0"/>
              <a:ext cx="2953203" cy="466491"/>
            </a:xfrm>
            <a:custGeom>
              <a:avLst/>
              <a:gdLst/>
              <a:ahLst/>
              <a:cxnLst/>
              <a:rect r="r" b="b" t="t" l="l"/>
              <a:pathLst>
                <a:path h="466491" w="2953203">
                  <a:moveTo>
                    <a:pt x="9666" y="0"/>
                  </a:moveTo>
                  <a:lnTo>
                    <a:pt x="2943537" y="0"/>
                  </a:lnTo>
                  <a:cubicBezTo>
                    <a:pt x="2946101" y="0"/>
                    <a:pt x="2948559" y="1018"/>
                    <a:pt x="2950372" y="2831"/>
                  </a:cubicBezTo>
                  <a:cubicBezTo>
                    <a:pt x="2952185" y="4644"/>
                    <a:pt x="2953203" y="7103"/>
                    <a:pt x="2953203" y="9666"/>
                  </a:cubicBezTo>
                  <a:lnTo>
                    <a:pt x="2953203" y="456824"/>
                  </a:lnTo>
                  <a:cubicBezTo>
                    <a:pt x="2953203" y="459388"/>
                    <a:pt x="2952185" y="461847"/>
                    <a:pt x="2950372" y="463659"/>
                  </a:cubicBezTo>
                  <a:cubicBezTo>
                    <a:pt x="2948559" y="465472"/>
                    <a:pt x="2946101" y="466491"/>
                    <a:pt x="2943537" y="466491"/>
                  </a:cubicBezTo>
                  <a:lnTo>
                    <a:pt x="9666" y="466491"/>
                  </a:lnTo>
                  <a:cubicBezTo>
                    <a:pt x="7103" y="466491"/>
                    <a:pt x="4644" y="465472"/>
                    <a:pt x="2831" y="463659"/>
                  </a:cubicBezTo>
                  <a:cubicBezTo>
                    <a:pt x="1018" y="461847"/>
                    <a:pt x="0" y="459388"/>
                    <a:pt x="0" y="456824"/>
                  </a:cubicBezTo>
                  <a:lnTo>
                    <a:pt x="0" y="9666"/>
                  </a:lnTo>
                  <a:cubicBezTo>
                    <a:pt x="0" y="7103"/>
                    <a:pt x="1018" y="4644"/>
                    <a:pt x="2831" y="2831"/>
                  </a:cubicBezTo>
                  <a:cubicBezTo>
                    <a:pt x="4644" y="1018"/>
                    <a:pt x="7103" y="0"/>
                    <a:pt x="9666" y="0"/>
                  </a:cubicBezTo>
                  <a:close/>
                </a:path>
              </a:pathLst>
            </a:custGeom>
            <a:solidFill>
              <a:srgbClr val="154963"/>
            </a:solidFill>
          </p:spPr>
        </p:sp>
        <p:sp>
          <p:nvSpPr>
            <p:cNvPr name="TextBox 45" id="45"/>
            <p:cNvSpPr txBox="true"/>
            <p:nvPr/>
          </p:nvSpPr>
          <p:spPr>
            <a:xfrm>
              <a:off x="0" y="-38100"/>
              <a:ext cx="2953203" cy="504591"/>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3678153" y="5636181"/>
            <a:ext cx="2772169" cy="685553"/>
            <a:chOff x="0" y="0"/>
            <a:chExt cx="1013291" cy="250585"/>
          </a:xfrm>
        </p:grpSpPr>
        <p:sp>
          <p:nvSpPr>
            <p:cNvPr name="Freeform 47" id="47"/>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154963"/>
            </a:solidFill>
            <a:ln w="19050" cap="rnd">
              <a:solidFill>
                <a:srgbClr val="000000"/>
              </a:solidFill>
              <a:prstDash val="solid"/>
              <a:round/>
            </a:ln>
          </p:spPr>
        </p:sp>
        <p:sp>
          <p:nvSpPr>
            <p:cNvPr name="TextBox 48" id="48"/>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E7B6A"/>
                  </a:solidFill>
                  <a:latin typeface="Poppins Bold"/>
                </a:rPr>
                <a:t>Problem </a:t>
              </a:r>
              <a:r>
                <a:rPr lang="en-US" sz="2486" strike="noStrike" u="none">
                  <a:solidFill>
                    <a:srgbClr val="3FDCBF"/>
                  </a:solidFill>
                  <a:latin typeface="Poppins Bold"/>
                </a:rPr>
                <a:t>04</a:t>
              </a:r>
            </a:p>
          </p:txBody>
        </p:sp>
      </p:grpSp>
      <p:grpSp>
        <p:nvGrpSpPr>
          <p:cNvPr name="Group 49" id="49"/>
          <p:cNvGrpSpPr/>
          <p:nvPr/>
        </p:nvGrpSpPr>
        <p:grpSpPr>
          <a:xfrm rot="0">
            <a:off x="7311114" y="5636181"/>
            <a:ext cx="2772169" cy="685553"/>
            <a:chOff x="0" y="0"/>
            <a:chExt cx="1013291" cy="250585"/>
          </a:xfrm>
        </p:grpSpPr>
        <p:sp>
          <p:nvSpPr>
            <p:cNvPr name="Freeform 50" id="5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154963"/>
            </a:solidFill>
            <a:ln w="19050" cap="rnd">
              <a:solidFill>
                <a:srgbClr val="000000"/>
              </a:solidFill>
              <a:prstDash val="solid"/>
              <a:round/>
            </a:ln>
          </p:spPr>
        </p:sp>
        <p:sp>
          <p:nvSpPr>
            <p:cNvPr name="TextBox 51" id="5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E7B6A"/>
                  </a:solidFill>
                  <a:latin typeface="Poppins Bold"/>
                </a:rPr>
                <a:t>Problem </a:t>
              </a:r>
              <a:r>
                <a:rPr lang="en-US" sz="2486" strike="noStrike" u="none">
                  <a:solidFill>
                    <a:srgbClr val="3FDCBF"/>
                  </a:solidFill>
                  <a:latin typeface="Poppins Bold"/>
                </a:rPr>
                <a:t>05</a:t>
              </a:r>
            </a:p>
          </p:txBody>
        </p:sp>
      </p:grpSp>
      <p:grpSp>
        <p:nvGrpSpPr>
          <p:cNvPr name="Group 52" id="52"/>
          <p:cNvGrpSpPr/>
          <p:nvPr/>
        </p:nvGrpSpPr>
        <p:grpSpPr>
          <a:xfrm rot="0">
            <a:off x="10954196" y="5585092"/>
            <a:ext cx="2670160" cy="685553"/>
            <a:chOff x="0" y="0"/>
            <a:chExt cx="976004" cy="250585"/>
          </a:xfrm>
        </p:grpSpPr>
        <p:sp>
          <p:nvSpPr>
            <p:cNvPr name="Freeform 53" id="53"/>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154963"/>
            </a:solidFill>
            <a:ln w="19050" cap="rnd">
              <a:solidFill>
                <a:srgbClr val="000000"/>
              </a:solidFill>
              <a:prstDash val="solid"/>
              <a:round/>
            </a:ln>
          </p:spPr>
        </p:sp>
        <p:sp>
          <p:nvSpPr>
            <p:cNvPr name="TextBox 54" id="54"/>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sz="2486" strike="noStrike" u="none">
                  <a:solidFill>
                    <a:srgbClr val="FE7B6A"/>
                  </a:solidFill>
                  <a:latin typeface="Poppins Bold"/>
                </a:rPr>
                <a:t>Problem </a:t>
              </a:r>
              <a:r>
                <a:rPr lang="en-US" sz="2486" strike="noStrike" u="none">
                  <a:solidFill>
                    <a:srgbClr val="3FDCBF"/>
                  </a:solidFill>
                  <a:latin typeface="Poppins Bold"/>
                </a:rPr>
                <a:t>06</a:t>
              </a:r>
            </a:p>
          </p:txBody>
        </p:sp>
      </p:grpSp>
      <p:sp>
        <p:nvSpPr>
          <p:cNvPr name="TextBox 55" id="55"/>
          <p:cNvSpPr txBox="true"/>
          <p:nvPr/>
        </p:nvSpPr>
        <p:spPr>
          <a:xfrm rot="0">
            <a:off x="3733489" y="6505031"/>
            <a:ext cx="2661498" cy="595829"/>
          </a:xfrm>
          <a:prstGeom prst="rect">
            <a:avLst/>
          </a:prstGeom>
        </p:spPr>
        <p:txBody>
          <a:bodyPr anchor="t" rtlCol="false" tIns="0" lIns="0" bIns="0" rIns="0">
            <a:spAutoFit/>
          </a:bodyPr>
          <a:lstStyle/>
          <a:p>
            <a:pPr algn="ctr" marL="359945" indent="-179972" lvl="1">
              <a:lnSpc>
                <a:spcPts val="2334"/>
              </a:lnSpc>
              <a:buFont typeface="Arial"/>
              <a:buChar char="•"/>
            </a:pPr>
            <a:r>
              <a:rPr lang="en-US" sz="1667" spc="-33">
                <a:solidFill>
                  <a:srgbClr val="FDFDFD"/>
                </a:solidFill>
                <a:latin typeface="Poppins"/>
              </a:rPr>
              <a:t>Underutilization of data analytics</a:t>
            </a:r>
          </a:p>
        </p:txBody>
      </p:sp>
      <p:sp>
        <p:nvSpPr>
          <p:cNvPr name="TextBox 56" id="56"/>
          <p:cNvSpPr txBox="true"/>
          <p:nvPr/>
        </p:nvSpPr>
        <p:spPr>
          <a:xfrm rot="0">
            <a:off x="7760797" y="6540965"/>
            <a:ext cx="2661498" cy="595829"/>
          </a:xfrm>
          <a:prstGeom prst="rect">
            <a:avLst/>
          </a:prstGeom>
        </p:spPr>
        <p:txBody>
          <a:bodyPr anchor="t" rtlCol="false" tIns="0" lIns="0" bIns="0" rIns="0">
            <a:spAutoFit/>
          </a:bodyPr>
          <a:lstStyle/>
          <a:p>
            <a:pPr algn="ctr" marL="359945" indent="-179972" lvl="1">
              <a:lnSpc>
                <a:spcPts val="2334"/>
              </a:lnSpc>
              <a:buFont typeface="Arial"/>
              <a:buChar char="•"/>
            </a:pPr>
            <a:r>
              <a:rPr lang="en-US" sz="1667" spc="-33">
                <a:solidFill>
                  <a:srgbClr val="FDFDFD"/>
                </a:solidFill>
                <a:latin typeface="Poppins"/>
              </a:rPr>
              <a:t>Insufficient Investment in Paid Advertising</a:t>
            </a:r>
          </a:p>
        </p:txBody>
      </p:sp>
      <p:sp>
        <p:nvSpPr>
          <p:cNvPr name="TextBox 57" id="57"/>
          <p:cNvSpPr txBox="true"/>
          <p:nvPr/>
        </p:nvSpPr>
        <p:spPr>
          <a:xfrm rot="0">
            <a:off x="11174352" y="6698128"/>
            <a:ext cx="2661498" cy="595829"/>
          </a:xfrm>
          <a:prstGeom prst="rect">
            <a:avLst/>
          </a:prstGeom>
        </p:spPr>
        <p:txBody>
          <a:bodyPr anchor="t" rtlCol="false" tIns="0" lIns="0" bIns="0" rIns="0">
            <a:spAutoFit/>
          </a:bodyPr>
          <a:lstStyle/>
          <a:p>
            <a:pPr algn="ctr" marL="359945" indent="-179972" lvl="1">
              <a:lnSpc>
                <a:spcPts val="2334"/>
              </a:lnSpc>
              <a:buFont typeface="Arial"/>
              <a:buChar char="•"/>
            </a:pPr>
            <a:r>
              <a:rPr lang="en-US" sz="1667" spc="-33">
                <a:solidFill>
                  <a:srgbClr val="FDFDFD"/>
                </a:solidFill>
                <a:latin typeface="Poppins"/>
              </a:rPr>
              <a:t>Lack of Influencer Marketing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852361" y="-2008839"/>
            <a:ext cx="12626357" cy="13881919"/>
            <a:chOff x="0" y="0"/>
            <a:chExt cx="739286" cy="812800"/>
          </a:xfrm>
        </p:grpSpPr>
        <p:sp>
          <p:nvSpPr>
            <p:cNvPr name="Freeform 3" id="3"/>
            <p:cNvSpPr/>
            <p:nvPr/>
          </p:nvSpPr>
          <p:spPr>
            <a:xfrm flipH="false" flipV="false" rot="0">
              <a:off x="0" y="0"/>
              <a:ext cx="739286" cy="812800"/>
            </a:xfrm>
            <a:custGeom>
              <a:avLst/>
              <a:gdLst/>
              <a:ahLst/>
              <a:cxnLst/>
              <a:rect r="r" b="b" t="t" l="l"/>
              <a:pathLst>
                <a:path h="812800" w="739286">
                  <a:moveTo>
                    <a:pt x="369643" y="0"/>
                  </a:moveTo>
                  <a:cubicBezTo>
                    <a:pt x="165495" y="0"/>
                    <a:pt x="0" y="181951"/>
                    <a:pt x="0" y="406400"/>
                  </a:cubicBezTo>
                  <a:cubicBezTo>
                    <a:pt x="0" y="630849"/>
                    <a:pt x="165495" y="812800"/>
                    <a:pt x="369643" y="812800"/>
                  </a:cubicBezTo>
                  <a:cubicBezTo>
                    <a:pt x="573791" y="812800"/>
                    <a:pt x="739286" y="630849"/>
                    <a:pt x="739286" y="406400"/>
                  </a:cubicBezTo>
                  <a:cubicBezTo>
                    <a:pt x="739286" y="181951"/>
                    <a:pt x="573791" y="0"/>
                    <a:pt x="369643" y="0"/>
                  </a:cubicBezTo>
                  <a:close/>
                </a:path>
              </a:pathLst>
            </a:custGeom>
            <a:solidFill>
              <a:srgbClr val="4BD0BA"/>
            </a:solidFill>
          </p:spPr>
        </p:sp>
        <p:sp>
          <p:nvSpPr>
            <p:cNvPr name="TextBox 4" id="4"/>
            <p:cNvSpPr txBox="true"/>
            <p:nvPr/>
          </p:nvSpPr>
          <p:spPr>
            <a:xfrm>
              <a:off x="69308" y="38100"/>
              <a:ext cx="60067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810217" y="2051997"/>
            <a:ext cx="1176574" cy="1176574"/>
          </a:xfrm>
          <a:custGeom>
            <a:avLst/>
            <a:gdLst/>
            <a:ahLst/>
            <a:cxnLst/>
            <a:rect r="r" b="b" t="t" l="l"/>
            <a:pathLst>
              <a:path h="1176574" w="1176574">
                <a:moveTo>
                  <a:pt x="0" y="0"/>
                </a:moveTo>
                <a:lnTo>
                  <a:pt x="1176573" y="0"/>
                </a:lnTo>
                <a:lnTo>
                  <a:pt x="1176573" y="1176573"/>
                </a:lnTo>
                <a:lnTo>
                  <a:pt x="0" y="11765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8555713" y="4488538"/>
            <a:ext cx="1176574" cy="1176574"/>
          </a:xfrm>
          <a:custGeom>
            <a:avLst/>
            <a:gdLst/>
            <a:ahLst/>
            <a:cxnLst/>
            <a:rect r="r" b="b" t="t" l="l"/>
            <a:pathLst>
              <a:path h="1176574" w="1176574">
                <a:moveTo>
                  <a:pt x="0" y="0"/>
                </a:moveTo>
                <a:lnTo>
                  <a:pt x="1176574" y="0"/>
                </a:lnTo>
                <a:lnTo>
                  <a:pt x="1176574"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 id="7"/>
          <p:cNvSpPr txBox="true"/>
          <p:nvPr/>
        </p:nvSpPr>
        <p:spPr>
          <a:xfrm rot="0">
            <a:off x="9565354" y="2267025"/>
            <a:ext cx="3073027" cy="566420"/>
          </a:xfrm>
          <a:prstGeom prst="rect">
            <a:avLst/>
          </a:prstGeom>
        </p:spPr>
        <p:txBody>
          <a:bodyPr anchor="t" rtlCol="false" tIns="0" lIns="0" bIns="0" rIns="0">
            <a:spAutoFit/>
          </a:bodyPr>
          <a:lstStyle/>
          <a:p>
            <a:pPr algn="l">
              <a:lnSpc>
                <a:spcPts val="4480"/>
              </a:lnSpc>
            </a:pPr>
            <a:r>
              <a:rPr lang="en-US" sz="3200" spc="-64">
                <a:solidFill>
                  <a:srgbClr val="000000"/>
                </a:solidFill>
                <a:latin typeface="Poppins"/>
              </a:rPr>
              <a:t>Demographics</a:t>
            </a:r>
          </a:p>
        </p:txBody>
      </p:sp>
      <p:sp>
        <p:nvSpPr>
          <p:cNvPr name="TextBox 8" id="8"/>
          <p:cNvSpPr txBox="true"/>
          <p:nvPr/>
        </p:nvSpPr>
        <p:spPr>
          <a:xfrm rot="0">
            <a:off x="7953124" y="2276550"/>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01</a:t>
            </a:r>
          </a:p>
        </p:txBody>
      </p:sp>
      <p:sp>
        <p:nvSpPr>
          <p:cNvPr name="TextBox 9" id="9"/>
          <p:cNvSpPr txBox="true"/>
          <p:nvPr/>
        </p:nvSpPr>
        <p:spPr>
          <a:xfrm rot="0">
            <a:off x="1028700" y="4503496"/>
            <a:ext cx="5461637"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FDFDFD"/>
                </a:solidFill>
                <a:latin typeface="Open Sans Extra Bold"/>
              </a:rPr>
              <a:t>Target Audience</a:t>
            </a:r>
          </a:p>
        </p:txBody>
      </p:sp>
      <p:sp>
        <p:nvSpPr>
          <p:cNvPr name="TextBox 10" id="10"/>
          <p:cNvSpPr txBox="true"/>
          <p:nvPr/>
        </p:nvSpPr>
        <p:spPr>
          <a:xfrm rot="0">
            <a:off x="8650979" y="4689197"/>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02</a:t>
            </a:r>
          </a:p>
        </p:txBody>
      </p:sp>
      <p:sp>
        <p:nvSpPr>
          <p:cNvPr name="TextBox 11" id="11"/>
          <p:cNvSpPr txBox="true"/>
          <p:nvPr/>
        </p:nvSpPr>
        <p:spPr>
          <a:xfrm rot="0">
            <a:off x="10266058" y="4736399"/>
            <a:ext cx="4744646" cy="566420"/>
          </a:xfrm>
          <a:prstGeom prst="rect">
            <a:avLst/>
          </a:prstGeom>
        </p:spPr>
        <p:txBody>
          <a:bodyPr anchor="t" rtlCol="false" tIns="0" lIns="0" bIns="0" rIns="0">
            <a:spAutoFit/>
          </a:bodyPr>
          <a:lstStyle/>
          <a:p>
            <a:pPr algn="l">
              <a:lnSpc>
                <a:spcPts val="4480"/>
              </a:lnSpc>
            </a:pPr>
            <a:r>
              <a:rPr lang="en-US" sz="3200" spc="-64">
                <a:solidFill>
                  <a:srgbClr val="000000"/>
                </a:solidFill>
                <a:latin typeface="Poppins"/>
              </a:rPr>
              <a:t>Needs</a:t>
            </a:r>
          </a:p>
        </p:txBody>
      </p:sp>
      <p:sp>
        <p:nvSpPr>
          <p:cNvPr name="Freeform 12" id="12"/>
          <p:cNvSpPr/>
          <p:nvPr/>
        </p:nvSpPr>
        <p:spPr>
          <a:xfrm flipH="false" flipV="false" rot="0">
            <a:off x="7829283" y="6887008"/>
            <a:ext cx="1176574" cy="1176574"/>
          </a:xfrm>
          <a:custGeom>
            <a:avLst/>
            <a:gdLst/>
            <a:ahLst/>
            <a:cxnLst/>
            <a:rect r="r" b="b" t="t" l="l"/>
            <a:pathLst>
              <a:path h="1176574" w="1176574">
                <a:moveTo>
                  <a:pt x="0" y="0"/>
                </a:moveTo>
                <a:lnTo>
                  <a:pt x="1176573" y="0"/>
                </a:lnTo>
                <a:lnTo>
                  <a:pt x="1176573" y="1176574"/>
                </a:lnTo>
                <a:lnTo>
                  <a:pt x="0" y="1176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3" id="13"/>
          <p:cNvSpPr txBox="true"/>
          <p:nvPr/>
        </p:nvSpPr>
        <p:spPr>
          <a:xfrm rot="0">
            <a:off x="9579871" y="7215490"/>
            <a:ext cx="2370415" cy="566420"/>
          </a:xfrm>
          <a:prstGeom prst="rect">
            <a:avLst/>
          </a:prstGeom>
        </p:spPr>
        <p:txBody>
          <a:bodyPr anchor="t" rtlCol="false" tIns="0" lIns="0" bIns="0" rIns="0">
            <a:spAutoFit/>
          </a:bodyPr>
          <a:lstStyle/>
          <a:p>
            <a:pPr algn="l">
              <a:lnSpc>
                <a:spcPts val="4480"/>
              </a:lnSpc>
            </a:pPr>
            <a:r>
              <a:rPr lang="en-US" sz="3200" spc="-64">
                <a:solidFill>
                  <a:srgbClr val="000000"/>
                </a:solidFill>
                <a:latin typeface="Poppins"/>
              </a:rPr>
              <a:t>Pain Points</a:t>
            </a:r>
          </a:p>
        </p:txBody>
      </p:sp>
      <p:sp>
        <p:nvSpPr>
          <p:cNvPr name="TextBox 14" id="14"/>
          <p:cNvSpPr txBox="true"/>
          <p:nvPr/>
        </p:nvSpPr>
        <p:spPr>
          <a:xfrm rot="0">
            <a:off x="7972189" y="7111561"/>
            <a:ext cx="928892" cy="670349"/>
          </a:xfrm>
          <a:prstGeom prst="rect">
            <a:avLst/>
          </a:prstGeom>
        </p:spPr>
        <p:txBody>
          <a:bodyPr anchor="t" rtlCol="false" tIns="0" lIns="0" bIns="0" rIns="0">
            <a:spAutoFit/>
          </a:bodyPr>
          <a:lstStyle/>
          <a:p>
            <a:pPr algn="ctr" marL="0" indent="0" lvl="0">
              <a:lnSpc>
                <a:spcPts val="5485"/>
              </a:lnSpc>
              <a:spcBef>
                <a:spcPct val="0"/>
              </a:spcBef>
            </a:pPr>
            <a:r>
              <a:rPr lang="en-US" sz="3918">
                <a:solidFill>
                  <a:srgbClr val="FDFDFD"/>
                </a:solidFill>
                <a:latin typeface="Open Sans Extra Bold"/>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569160" y="2088088"/>
            <a:ext cx="13626582" cy="6781719"/>
          </a:xfrm>
          <a:custGeom>
            <a:avLst/>
            <a:gdLst/>
            <a:ahLst/>
            <a:cxnLst/>
            <a:rect r="r" b="b" t="t" l="l"/>
            <a:pathLst>
              <a:path h="6781719" w="13626582">
                <a:moveTo>
                  <a:pt x="0" y="0"/>
                </a:moveTo>
                <a:lnTo>
                  <a:pt x="13626582" y="0"/>
                </a:lnTo>
                <a:lnTo>
                  <a:pt x="13626582" y="6781719"/>
                </a:lnTo>
                <a:lnTo>
                  <a:pt x="0" y="6781719"/>
                </a:lnTo>
                <a:lnTo>
                  <a:pt x="0" y="0"/>
                </a:lnTo>
                <a:close/>
              </a:path>
            </a:pathLst>
          </a:custGeom>
          <a:blipFill>
            <a:blip r:embed="rId3"/>
            <a:stretch>
              <a:fillRect l="0" t="0" r="0" b="0"/>
            </a:stretch>
          </a:blipFill>
        </p:spPr>
      </p:sp>
      <p:sp>
        <p:nvSpPr>
          <p:cNvPr name="TextBox 6" id="6"/>
          <p:cNvSpPr txBox="true"/>
          <p:nvPr/>
        </p:nvSpPr>
        <p:spPr>
          <a:xfrm rot="0">
            <a:off x="6795277" y="942975"/>
            <a:ext cx="549753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rPr>
              <a:t>Digital Personas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313420" y="2346523"/>
            <a:ext cx="13661160" cy="6340933"/>
          </a:xfrm>
          <a:custGeom>
            <a:avLst/>
            <a:gdLst/>
            <a:ahLst/>
            <a:cxnLst/>
            <a:rect r="r" b="b" t="t" l="l"/>
            <a:pathLst>
              <a:path h="6340933" w="13661160">
                <a:moveTo>
                  <a:pt x="0" y="0"/>
                </a:moveTo>
                <a:lnTo>
                  <a:pt x="13661160" y="0"/>
                </a:lnTo>
                <a:lnTo>
                  <a:pt x="13661160" y="6340933"/>
                </a:lnTo>
                <a:lnTo>
                  <a:pt x="0" y="6340933"/>
                </a:lnTo>
                <a:lnTo>
                  <a:pt x="0" y="0"/>
                </a:lnTo>
                <a:close/>
              </a:path>
            </a:pathLst>
          </a:custGeom>
          <a:blipFill>
            <a:blip r:embed="rId3"/>
            <a:stretch>
              <a:fillRect l="0" t="0" r="0" b="0"/>
            </a:stretch>
          </a:blipFill>
        </p:spPr>
      </p:sp>
      <p:sp>
        <p:nvSpPr>
          <p:cNvPr name="TextBox 6" id="6"/>
          <p:cNvSpPr txBox="true"/>
          <p:nvPr/>
        </p:nvSpPr>
        <p:spPr>
          <a:xfrm rot="0">
            <a:off x="6795277" y="942975"/>
            <a:ext cx="549753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rPr>
              <a:t>Website Visitors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837001" y="2085923"/>
            <a:ext cx="16140498" cy="7039886"/>
          </a:xfrm>
          <a:prstGeom prst="rect">
            <a:avLst/>
          </a:prstGeom>
        </p:spPr>
        <p:txBody>
          <a:bodyPr anchor="t" rtlCol="false" tIns="0" lIns="0" bIns="0" rIns="0">
            <a:spAutoFit/>
          </a:bodyPr>
          <a:lstStyle/>
          <a:p>
            <a:pPr algn="l" marL="690881" indent="-345440" lvl="1">
              <a:lnSpc>
                <a:spcPts val="8000"/>
              </a:lnSpc>
              <a:buFont typeface="Arial"/>
              <a:buChar char="•"/>
            </a:pPr>
            <a:r>
              <a:rPr lang="en-US" sz="3200" spc="-64">
                <a:solidFill>
                  <a:srgbClr val="051D40"/>
                </a:solidFill>
                <a:latin typeface="Poppins"/>
              </a:rPr>
              <a:t>Tools Used: MozBar, Semrush</a:t>
            </a:r>
          </a:p>
          <a:p>
            <a:pPr algn="l" marL="690881" indent="-345440" lvl="1">
              <a:lnSpc>
                <a:spcPts val="8000"/>
              </a:lnSpc>
              <a:buFont typeface="Arial"/>
              <a:buChar char="•"/>
            </a:pPr>
            <a:r>
              <a:rPr lang="en-US" sz="3200" spc="-64" strike="noStrike" u="none">
                <a:solidFill>
                  <a:srgbClr val="051D40"/>
                </a:solidFill>
                <a:latin typeface="Poppins"/>
              </a:rPr>
              <a:t>Technical Optimization: Improve XML sitemap implementation to boost website crawlability</a:t>
            </a:r>
          </a:p>
          <a:p>
            <a:pPr algn="l" marL="690881" indent="-345440" lvl="1">
              <a:lnSpc>
                <a:spcPts val="8000"/>
              </a:lnSpc>
              <a:buFont typeface="Arial"/>
              <a:buChar char="•"/>
            </a:pPr>
            <a:r>
              <a:rPr lang="en-US" sz="3200" spc="-64" strike="noStrike" u="none">
                <a:solidFill>
                  <a:srgbClr val="051D40"/>
                </a:solidFill>
                <a:latin typeface="Poppins"/>
              </a:rPr>
              <a:t>On-Page Optimization: Integrate shortlisted short and long-tail keywords into title, meta tags and content</a:t>
            </a:r>
          </a:p>
          <a:p>
            <a:pPr algn="l" marL="690881" indent="-345440" lvl="1">
              <a:lnSpc>
                <a:spcPts val="8000"/>
              </a:lnSpc>
              <a:buFont typeface="Arial"/>
              <a:buChar char="•"/>
            </a:pPr>
            <a:r>
              <a:rPr lang="en-US" sz="3200" spc="-64" strike="noStrike" u="none">
                <a:solidFill>
                  <a:srgbClr val="051D40"/>
                </a:solidFill>
                <a:latin typeface="Poppins"/>
              </a:rPr>
              <a:t>Off-Page Optimization: Boost credibility through strategic link building</a:t>
            </a:r>
          </a:p>
          <a:p>
            <a:pPr algn="l">
              <a:lnSpc>
                <a:spcPts val="8703"/>
              </a:lnSpc>
            </a:pPr>
          </a:p>
        </p:txBody>
      </p:sp>
      <p:sp>
        <p:nvSpPr>
          <p:cNvPr name="Freeform 6" id="6"/>
          <p:cNvSpPr/>
          <p:nvPr/>
        </p:nvSpPr>
        <p:spPr>
          <a:xfrm flipH="false" flipV="false" rot="0">
            <a:off x="8213277" y="2192484"/>
            <a:ext cx="1330767" cy="1139093"/>
          </a:xfrm>
          <a:custGeom>
            <a:avLst/>
            <a:gdLst/>
            <a:ahLst/>
            <a:cxnLst/>
            <a:rect r="r" b="b" t="t" l="l"/>
            <a:pathLst>
              <a:path h="1139093" w="1330767">
                <a:moveTo>
                  <a:pt x="0" y="0"/>
                </a:moveTo>
                <a:lnTo>
                  <a:pt x="1330767" y="0"/>
                </a:lnTo>
                <a:lnTo>
                  <a:pt x="1330767" y="1139093"/>
                </a:lnTo>
                <a:lnTo>
                  <a:pt x="0" y="1139093"/>
                </a:lnTo>
                <a:lnTo>
                  <a:pt x="0" y="0"/>
                </a:lnTo>
                <a:close/>
              </a:path>
            </a:pathLst>
          </a:custGeom>
          <a:blipFill>
            <a:blip r:embed="rId3"/>
            <a:stretch>
              <a:fillRect l="0" t="0" r="0" b="0"/>
            </a:stretch>
          </a:blipFill>
        </p:spPr>
      </p:sp>
      <p:sp>
        <p:nvSpPr>
          <p:cNvPr name="Freeform 7" id="7"/>
          <p:cNvSpPr/>
          <p:nvPr/>
        </p:nvSpPr>
        <p:spPr>
          <a:xfrm flipH="false" flipV="false" rot="0">
            <a:off x="9743964" y="2269503"/>
            <a:ext cx="1753161" cy="985053"/>
          </a:xfrm>
          <a:custGeom>
            <a:avLst/>
            <a:gdLst/>
            <a:ahLst/>
            <a:cxnLst/>
            <a:rect r="r" b="b" t="t" l="l"/>
            <a:pathLst>
              <a:path h="985053" w="1753161">
                <a:moveTo>
                  <a:pt x="0" y="0"/>
                </a:moveTo>
                <a:lnTo>
                  <a:pt x="1753161" y="0"/>
                </a:lnTo>
                <a:lnTo>
                  <a:pt x="1753161" y="985054"/>
                </a:lnTo>
                <a:lnTo>
                  <a:pt x="0" y="985054"/>
                </a:lnTo>
                <a:lnTo>
                  <a:pt x="0" y="0"/>
                </a:lnTo>
                <a:close/>
              </a:path>
            </a:pathLst>
          </a:custGeom>
          <a:blipFill>
            <a:blip r:embed="rId4"/>
            <a:stretch>
              <a:fillRect l="0" t="0" r="0" b="0"/>
            </a:stretch>
          </a:blipFill>
        </p:spPr>
      </p:sp>
      <p:sp>
        <p:nvSpPr>
          <p:cNvPr name="TextBox 8" id="8"/>
          <p:cNvSpPr txBox="true"/>
          <p:nvPr/>
        </p:nvSpPr>
        <p:spPr>
          <a:xfrm rot="0">
            <a:off x="7341380" y="601386"/>
            <a:ext cx="415574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rPr>
              <a:t>SEO Strategy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BD0BA"/>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858509" y="2140717"/>
            <a:ext cx="988983" cy="930807"/>
          </a:xfrm>
          <a:custGeom>
            <a:avLst/>
            <a:gdLst/>
            <a:ahLst/>
            <a:cxnLst/>
            <a:rect r="r" b="b" t="t" l="l"/>
            <a:pathLst>
              <a:path h="930807" w="988983">
                <a:moveTo>
                  <a:pt x="0" y="0"/>
                </a:moveTo>
                <a:lnTo>
                  <a:pt x="988983" y="0"/>
                </a:lnTo>
                <a:lnTo>
                  <a:pt x="988983" y="930807"/>
                </a:lnTo>
                <a:lnTo>
                  <a:pt x="0" y="930807"/>
                </a:lnTo>
                <a:lnTo>
                  <a:pt x="0" y="0"/>
                </a:lnTo>
                <a:close/>
              </a:path>
            </a:pathLst>
          </a:custGeom>
          <a:blipFill>
            <a:blip r:embed="rId3"/>
            <a:stretch>
              <a:fillRect l="0" t="0" r="0" b="0"/>
            </a:stretch>
          </a:blipFill>
        </p:spPr>
      </p:sp>
      <p:sp>
        <p:nvSpPr>
          <p:cNvPr name="TextBox 6" id="6"/>
          <p:cNvSpPr txBox="true"/>
          <p:nvPr/>
        </p:nvSpPr>
        <p:spPr>
          <a:xfrm rot="0">
            <a:off x="2147502" y="1917898"/>
            <a:ext cx="16140498" cy="6030236"/>
          </a:xfrm>
          <a:prstGeom prst="rect">
            <a:avLst/>
          </a:prstGeom>
        </p:spPr>
        <p:txBody>
          <a:bodyPr anchor="t" rtlCol="false" tIns="0" lIns="0" bIns="0" rIns="0">
            <a:spAutoFit/>
          </a:bodyPr>
          <a:lstStyle/>
          <a:p>
            <a:pPr algn="l" marL="690881" indent="-345440" lvl="1">
              <a:lnSpc>
                <a:spcPts val="8000"/>
              </a:lnSpc>
              <a:buFont typeface="Arial"/>
              <a:buChar char="•"/>
            </a:pPr>
            <a:r>
              <a:rPr lang="en-US" sz="3200" spc="-64">
                <a:solidFill>
                  <a:srgbClr val="051D40"/>
                </a:solidFill>
                <a:latin typeface="Poppins"/>
              </a:rPr>
              <a:t>Tool Used: Google Ads</a:t>
            </a:r>
          </a:p>
          <a:p>
            <a:pPr algn="l" marL="690881" indent="-345440" lvl="1">
              <a:lnSpc>
                <a:spcPts val="8000"/>
              </a:lnSpc>
              <a:buFont typeface="Arial"/>
              <a:buChar char="•"/>
            </a:pPr>
            <a:r>
              <a:rPr lang="en-US" sz="3200" spc="-64" strike="noStrike" u="none">
                <a:solidFill>
                  <a:srgbClr val="051D40"/>
                </a:solidFill>
                <a:latin typeface="Poppins"/>
              </a:rPr>
              <a:t>Campaign Type: Opted for 'Search' for precise targeting</a:t>
            </a:r>
          </a:p>
          <a:p>
            <a:pPr algn="l" marL="690881" indent="-345440" lvl="1">
              <a:lnSpc>
                <a:spcPts val="8000"/>
              </a:lnSpc>
              <a:buFont typeface="Arial"/>
              <a:buChar char="•"/>
            </a:pPr>
            <a:r>
              <a:rPr lang="en-US" sz="3200" spc="-64" strike="noStrike" u="none">
                <a:solidFill>
                  <a:srgbClr val="051D40"/>
                </a:solidFill>
                <a:latin typeface="Poppins"/>
              </a:rPr>
              <a:t>Compelling Content: Created captivating headlines and descriptions</a:t>
            </a:r>
          </a:p>
          <a:p>
            <a:pPr algn="l" marL="690881" indent="-345440" lvl="1">
              <a:lnSpc>
                <a:spcPts val="8000"/>
              </a:lnSpc>
              <a:buFont typeface="Arial"/>
              <a:buChar char="•"/>
            </a:pPr>
            <a:r>
              <a:rPr lang="en-US" sz="3200" spc="-64" strike="noStrike" u="none">
                <a:solidFill>
                  <a:srgbClr val="051D40"/>
                </a:solidFill>
                <a:latin typeface="Poppins"/>
              </a:rPr>
              <a:t>Budget and Targeting: Allocated 1000 PKR daily, targeting Pakistan for maximum impact</a:t>
            </a:r>
          </a:p>
          <a:p>
            <a:pPr algn="l">
              <a:lnSpc>
                <a:spcPts val="8703"/>
              </a:lnSpc>
            </a:pPr>
          </a:p>
        </p:txBody>
      </p:sp>
      <p:sp>
        <p:nvSpPr>
          <p:cNvPr name="Freeform 7" id="7"/>
          <p:cNvSpPr/>
          <p:nvPr/>
        </p:nvSpPr>
        <p:spPr>
          <a:xfrm flipH="false" flipV="false" rot="0">
            <a:off x="6841610" y="6487955"/>
            <a:ext cx="10193172" cy="2920358"/>
          </a:xfrm>
          <a:custGeom>
            <a:avLst/>
            <a:gdLst/>
            <a:ahLst/>
            <a:cxnLst/>
            <a:rect r="r" b="b" t="t" l="l"/>
            <a:pathLst>
              <a:path h="2920358" w="10193172">
                <a:moveTo>
                  <a:pt x="0" y="0"/>
                </a:moveTo>
                <a:lnTo>
                  <a:pt x="10193172" y="0"/>
                </a:lnTo>
                <a:lnTo>
                  <a:pt x="10193172" y="2920358"/>
                </a:lnTo>
                <a:lnTo>
                  <a:pt x="0" y="2920358"/>
                </a:lnTo>
                <a:lnTo>
                  <a:pt x="0" y="0"/>
                </a:lnTo>
                <a:close/>
              </a:path>
            </a:pathLst>
          </a:custGeom>
          <a:blipFill>
            <a:blip r:embed="rId4"/>
            <a:stretch>
              <a:fillRect l="0" t="0" r="0" b="0"/>
            </a:stretch>
          </a:blipFill>
        </p:spPr>
      </p:sp>
      <p:sp>
        <p:nvSpPr>
          <p:cNvPr name="TextBox 8" id="8"/>
          <p:cNvSpPr txBox="true"/>
          <p:nvPr/>
        </p:nvSpPr>
        <p:spPr>
          <a:xfrm rot="0">
            <a:off x="7351878" y="601386"/>
            <a:ext cx="415574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rPr>
              <a:t>PPC Strategy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DAGFEJVG_cE</dc:identifier>
  <dcterms:modified xsi:type="dcterms:W3CDTF">2011-08-01T06:04:30Z</dcterms:modified>
  <cp:revision>1</cp:revision>
  <dc:title>Sadapay Final Final</dc:title>
</cp:coreProperties>
</file>